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62" r:id="rId4"/>
    <p:sldId id="258" r:id="rId5"/>
    <p:sldId id="259" r:id="rId6"/>
    <p:sldId id="260" r:id="rId7"/>
    <p:sldId id="261"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057" autoAdjust="0"/>
  </p:normalViewPr>
  <p:slideViewPr>
    <p:cSldViewPr>
      <p:cViewPr varScale="1">
        <p:scale>
          <a:sx n="64" d="100"/>
          <a:sy n="64" d="100"/>
        </p:scale>
        <p:origin x="156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F4CAAA-6977-4ABE-AE72-5D010412CA75}" type="datetimeFigureOut">
              <a:rPr lang="en-US" smtClean="0"/>
              <a:t>4/3/2018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01FC6F-67AB-43AC-8F99-EF4C1B0D9F6F}" type="slidenum">
              <a:rPr lang="en-US" smtClean="0"/>
              <a:t>‹#›</a:t>
            </a:fld>
            <a:endParaRPr lang="en-US"/>
          </a:p>
        </p:txBody>
      </p:sp>
    </p:spTree>
    <p:extLst>
      <p:ext uri="{BB962C8B-B14F-4D97-AF65-F5344CB8AC3E}">
        <p14:creationId xmlns:p14="http://schemas.microsoft.com/office/powerpoint/2010/main" val="155027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01FC6F-67AB-43AC-8F99-EF4C1B0D9F6F}" type="slidenum">
              <a:rPr lang="en-US" smtClean="0"/>
              <a:t>2</a:t>
            </a:fld>
            <a:endParaRPr lang="en-US"/>
          </a:p>
        </p:txBody>
      </p:sp>
    </p:spTree>
    <p:extLst>
      <p:ext uri="{BB962C8B-B14F-4D97-AF65-F5344CB8AC3E}">
        <p14:creationId xmlns:p14="http://schemas.microsoft.com/office/powerpoint/2010/main" val="2558973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01FC6F-67AB-43AC-8F99-EF4C1B0D9F6F}" type="slidenum">
              <a:rPr lang="en-US" smtClean="0"/>
              <a:t>3</a:t>
            </a:fld>
            <a:endParaRPr lang="en-US"/>
          </a:p>
        </p:txBody>
      </p:sp>
    </p:spTree>
    <p:extLst>
      <p:ext uri="{BB962C8B-B14F-4D97-AF65-F5344CB8AC3E}">
        <p14:creationId xmlns:p14="http://schemas.microsoft.com/office/powerpoint/2010/main" val="2291945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5FB5A1A1-FBC1-4285-B0C4-2575BF479025}" type="datetimeFigureOut">
              <a:rPr lang="en-IN" smtClean="0"/>
              <a:pPr/>
              <a:t>03-04-2018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0B1596F-22CB-411C-B84C-1A37781DC729}"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5FB5A1A1-FBC1-4285-B0C4-2575BF479025}" type="datetimeFigureOut">
              <a:rPr lang="en-IN" smtClean="0"/>
              <a:pPr/>
              <a:t>03-04-2018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0B1596F-22CB-411C-B84C-1A37781DC729}"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5FB5A1A1-FBC1-4285-B0C4-2575BF479025}" type="datetimeFigureOut">
              <a:rPr lang="en-IN" smtClean="0"/>
              <a:pPr/>
              <a:t>03-04-2018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0B1596F-22CB-411C-B84C-1A37781DC729}"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5FB5A1A1-FBC1-4285-B0C4-2575BF479025}" type="datetimeFigureOut">
              <a:rPr lang="en-IN" smtClean="0"/>
              <a:pPr/>
              <a:t>03-04-2018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0B1596F-22CB-411C-B84C-1A37781DC729}"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B5A1A1-FBC1-4285-B0C4-2575BF479025}" type="datetimeFigureOut">
              <a:rPr lang="en-IN" smtClean="0"/>
              <a:pPr/>
              <a:t>03-04-2018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0B1596F-22CB-411C-B84C-1A37781DC729}"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5FB5A1A1-FBC1-4285-B0C4-2575BF479025}" type="datetimeFigureOut">
              <a:rPr lang="en-IN" smtClean="0"/>
              <a:pPr/>
              <a:t>03-04-2018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0B1596F-22CB-411C-B84C-1A37781DC729}"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5FB5A1A1-FBC1-4285-B0C4-2575BF479025}" type="datetimeFigureOut">
              <a:rPr lang="en-IN" smtClean="0"/>
              <a:pPr/>
              <a:t>03-04-2018</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0B1596F-22CB-411C-B84C-1A37781DC729}"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5FB5A1A1-FBC1-4285-B0C4-2575BF479025}" type="datetimeFigureOut">
              <a:rPr lang="en-IN" smtClean="0"/>
              <a:pPr/>
              <a:t>03-04-2018</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0B1596F-22CB-411C-B84C-1A37781DC729}"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B5A1A1-FBC1-4285-B0C4-2575BF479025}" type="datetimeFigureOut">
              <a:rPr lang="en-IN" smtClean="0"/>
              <a:pPr/>
              <a:t>03-04-2018</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0B1596F-22CB-411C-B84C-1A37781DC729}"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B5A1A1-FBC1-4285-B0C4-2575BF479025}" type="datetimeFigureOut">
              <a:rPr lang="en-IN" smtClean="0"/>
              <a:pPr/>
              <a:t>03-04-2018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0B1596F-22CB-411C-B84C-1A37781DC729}"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B5A1A1-FBC1-4285-B0C4-2575BF479025}" type="datetimeFigureOut">
              <a:rPr lang="en-IN" smtClean="0"/>
              <a:pPr/>
              <a:t>03-04-2018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0B1596F-22CB-411C-B84C-1A37781DC729}"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B5A1A1-FBC1-4285-B0C4-2575BF479025}" type="datetimeFigureOut">
              <a:rPr lang="en-IN" smtClean="0"/>
              <a:pPr/>
              <a:t>03-04-2018</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B1596F-22CB-411C-B84C-1A37781DC729}"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1" descr="Image result for lamp lighting"/>
          <p:cNvPicPr>
            <a:picLocks noChangeAspect="1" noChangeArrowheads="1"/>
          </p:cNvPicPr>
          <p:nvPr/>
        </p:nvPicPr>
        <p:blipFill>
          <a:blip r:embed="rId2" cstate="print"/>
          <a:srcRect/>
          <a:stretch>
            <a:fillRect/>
          </a:stretch>
        </p:blipFill>
        <p:spPr bwMode="auto">
          <a:xfrm>
            <a:off x="0" y="1844824"/>
            <a:ext cx="9144000" cy="5013176"/>
          </a:xfrm>
          <a:prstGeom prst="rect">
            <a:avLst/>
          </a:prstGeom>
          <a:noFill/>
        </p:spPr>
      </p:pic>
      <p:sp>
        <p:nvSpPr>
          <p:cNvPr id="2052" name="Rectangle 4"/>
          <p:cNvSpPr>
            <a:spLocks noChangeArrowheads="1"/>
          </p:cNvSpPr>
          <p:nvPr/>
        </p:nvSpPr>
        <p:spPr bwMode="auto">
          <a:xfrm>
            <a:off x="2051720" y="132646"/>
            <a:ext cx="4968552" cy="1723549"/>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365F91"/>
                </a:solidFill>
                <a:effectLst/>
                <a:latin typeface="Algerian" pitchFamily="82" charset="0"/>
                <a:ea typeface="Calibri" pitchFamily="34" charset="0"/>
                <a:cs typeface="Times New Roman" pitchFamily="18" charset="0"/>
              </a:rPr>
              <a:t>Sponsorship Brochure</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Rounded MT Bold" pitchFamily="34" charset="0"/>
                <a:ea typeface="Calibri" pitchFamily="34" charset="0"/>
                <a:cs typeface="Times New Roman" pitchFamily="18" charset="0"/>
              </a:rPr>
              <a:t>MastishkAbhati 2018, G.L.BAJAJ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Rounded MT Bold" pitchFamily="34" charset="0"/>
                <a:ea typeface="Calibri" pitchFamily="34" charset="0"/>
                <a:cs typeface="Times New Roman" pitchFamily="18" charset="0"/>
              </a:rPr>
              <a:t>20</a:t>
            </a:r>
            <a:r>
              <a:rPr kumimoji="0" lang="en-US" sz="1000" b="0" i="0" u="none" strike="noStrike" cap="none" normalizeH="0" baseline="30000" dirty="0" smtClean="0">
                <a:ln>
                  <a:noFill/>
                </a:ln>
                <a:solidFill>
                  <a:srgbClr val="000000"/>
                </a:solidFill>
                <a:effectLst/>
                <a:latin typeface="Arial Rounded MT Bold" pitchFamily="34" charset="0"/>
                <a:ea typeface="Calibri" pitchFamily="34" charset="0"/>
                <a:cs typeface="Times New Roman" pitchFamily="18" charset="0"/>
              </a:rPr>
              <a:t>th</a:t>
            </a:r>
            <a:r>
              <a:rPr kumimoji="0" lang="en-US" sz="1000" b="0" i="0" u="none" strike="noStrike" cap="none" normalizeH="0" baseline="0" dirty="0" smtClean="0">
                <a:ln>
                  <a:noFill/>
                </a:ln>
                <a:solidFill>
                  <a:srgbClr val="000000"/>
                </a:solidFill>
                <a:effectLst/>
                <a:latin typeface="Arial Rounded MT Bold" pitchFamily="34" charset="0"/>
                <a:ea typeface="Calibri" pitchFamily="34" charset="0"/>
                <a:cs typeface="Times New Roman" pitchFamily="18" charset="0"/>
              </a:rPr>
              <a:t> and 21</a:t>
            </a:r>
            <a:r>
              <a:rPr kumimoji="0" lang="en-US" sz="1000" b="0" i="0" u="none" strike="noStrike" cap="none" normalizeH="0" baseline="30000" dirty="0" smtClean="0">
                <a:ln>
                  <a:noFill/>
                </a:ln>
                <a:solidFill>
                  <a:srgbClr val="000000"/>
                </a:solidFill>
                <a:effectLst/>
                <a:latin typeface="Arial Rounded MT Bold" pitchFamily="34" charset="0"/>
                <a:ea typeface="Calibri" pitchFamily="34" charset="0"/>
                <a:cs typeface="Times New Roman" pitchFamily="18" charset="0"/>
              </a:rPr>
              <a:t>st</a:t>
            </a:r>
            <a:r>
              <a:rPr kumimoji="0" lang="en-US" sz="1000" b="0" i="0" u="none" strike="noStrike" cap="none" normalizeH="0" baseline="0" dirty="0" smtClean="0">
                <a:ln>
                  <a:noFill/>
                </a:ln>
                <a:solidFill>
                  <a:srgbClr val="000000"/>
                </a:solidFill>
                <a:effectLst/>
                <a:latin typeface="Arial Rounded MT Bold" pitchFamily="34" charset="0"/>
                <a:ea typeface="Calibri" pitchFamily="34" charset="0"/>
                <a:cs typeface="Times New Roman" pitchFamily="18" charset="0"/>
              </a:rPr>
              <a:t> April</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A50021"/>
                </a:solidFill>
                <a:effectLst/>
                <a:latin typeface="Algerian" pitchFamily="82" charset="0"/>
                <a:ea typeface="Calibri" pitchFamily="34" charset="0"/>
                <a:cs typeface="Times New Roman" pitchFamily="18" charset="0"/>
              </a:rPr>
              <a:t>MASTISHK ABHATI</a:t>
            </a:r>
            <a:endParaRPr kumimoji="0" lang="en-US" sz="2800" b="0" i="0" u="none" strike="noStrike" cap="none" normalizeH="0" baseline="0" dirty="0" smtClean="0">
              <a:ln>
                <a:noFill/>
              </a:ln>
              <a:solidFill>
                <a:srgbClr val="A50021"/>
              </a:solidFill>
              <a:effectLst/>
              <a:latin typeface="Algerian" pitchFamily="82"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lgerian" pitchFamily="82" charset="0"/>
                <a:ea typeface="Calibri" pitchFamily="34" charset="0"/>
                <a:cs typeface="Times New Roman" pitchFamily="18" charset="0"/>
              </a:rPr>
              <a:t>WHERE CAREER AND PASSION COMES Together</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3" name="Rectangle 5"/>
          <p:cNvSpPr>
            <a:spLocks noChangeArrowheads="1"/>
          </p:cNvSpPr>
          <p:nvPr/>
        </p:nvSpPr>
        <p:spPr bwMode="auto">
          <a:xfrm>
            <a:off x="0" y="4448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4" name="Rectangle 6"/>
          <p:cNvSpPr>
            <a:spLocks noChangeArrowheads="1"/>
          </p:cNvSpPr>
          <p:nvPr/>
        </p:nvSpPr>
        <p:spPr bwMode="auto">
          <a:xfrm>
            <a:off x="0" y="4448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95B3D7"/>
                </a:solidFill>
                <a:effectLst/>
                <a:latin typeface="Arial" pitchFamily="34" charset="0"/>
                <a:ea typeface="Calibri" pitchFamily="34" charset="0"/>
                <a:cs typeface="Times New Roman" pitchFamily="18" charset="0"/>
              </a:rPr>
              <a:t/>
            </a:r>
            <a:br>
              <a:rPr kumimoji="0" lang="en-US" sz="1800" b="1" i="0" u="none" strike="noStrike" cap="none" normalizeH="0" baseline="0" smtClean="0">
                <a:ln>
                  <a:noFill/>
                </a:ln>
                <a:solidFill>
                  <a:srgbClr val="95B3D7"/>
                </a:solidFill>
                <a:effectLst/>
                <a:latin typeface="Arial"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9"/>
          <p:cNvSpPr/>
          <p:nvPr/>
        </p:nvSpPr>
        <p:spPr>
          <a:xfrm>
            <a:off x="4788024" y="2420888"/>
            <a:ext cx="3600400" cy="523220"/>
          </a:xfrm>
          <a:prstGeom prst="rect">
            <a:avLst/>
          </a:prstGeom>
          <a:noFill/>
        </p:spPr>
        <p:txBody>
          <a:bodyPr wrap="square" lIns="91440" tIns="45720" rIns="91440" bIns="45720">
            <a:spAutoFit/>
          </a:bodyPr>
          <a:lstStyle/>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itstream Vera Sans Mono" pitchFamily="49" charset="0"/>
              </a:rPr>
              <a:t>CONTENTS</a:t>
            </a:r>
          </a:p>
        </p:txBody>
      </p:sp>
      <p:sp>
        <p:nvSpPr>
          <p:cNvPr id="11" name="Rectangle 10"/>
          <p:cNvSpPr/>
          <p:nvPr/>
        </p:nvSpPr>
        <p:spPr>
          <a:xfrm>
            <a:off x="5652120" y="2924944"/>
            <a:ext cx="3085588" cy="1323439"/>
          </a:xfrm>
          <a:prstGeom prst="rect">
            <a:avLst/>
          </a:prstGeom>
          <a:noFill/>
        </p:spPr>
        <p:txBody>
          <a:bodyPr wrap="none" lIns="91440" tIns="45720" rIns="91440" bIns="45720">
            <a:spAutoFit/>
          </a:bodyPr>
          <a:lstStyle/>
          <a:p>
            <a:pPr marL="914400" indent="-914400">
              <a:buAutoNum type="arabicPeriod"/>
            </a:pP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MASTISHK ABHATI</a:t>
            </a:r>
          </a:p>
          <a:p>
            <a:pPr marL="914400" indent="-914400">
              <a:buAutoNum type="arabicPeriod"/>
            </a:pP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About ACM</a:t>
            </a:r>
          </a:p>
          <a:p>
            <a:pPr marL="914400" indent="-914400">
              <a:buAutoNum type="arabicPeriod"/>
            </a:pP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Program Highlights</a:t>
            </a:r>
          </a:p>
          <a:p>
            <a:pPr marL="914400" indent="-914400">
              <a:buAutoNum type="arabicPeriod"/>
            </a:pP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Sponsorships</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Image result for glbitm lab picture"/>
          <p:cNvPicPr>
            <a:picLocks noChangeAspect="1" noChangeArrowheads="1"/>
          </p:cNvPicPr>
          <p:nvPr/>
        </p:nvPicPr>
        <p:blipFill>
          <a:blip r:embed="rId3" cstate="print"/>
          <a:srcRect/>
          <a:stretch>
            <a:fillRect/>
          </a:stretch>
        </p:blipFill>
        <p:spPr bwMode="auto">
          <a:xfrm>
            <a:off x="0" y="3343274"/>
            <a:ext cx="4932040" cy="3514726"/>
          </a:xfrm>
          <a:prstGeom prst="rect">
            <a:avLst/>
          </a:prstGeom>
          <a:noFill/>
        </p:spPr>
      </p:pic>
      <p:pic>
        <p:nvPicPr>
          <p:cNvPr id="6" name="Picture 5" descr="Image result for acm student chapter logo"/>
          <p:cNvPicPr/>
          <p:nvPr/>
        </p:nvPicPr>
        <p:blipFill>
          <a:blip r:embed="rId4" cstate="print"/>
          <a:srcRect/>
          <a:stretch>
            <a:fillRect/>
          </a:stretch>
        </p:blipFill>
        <p:spPr bwMode="auto">
          <a:xfrm>
            <a:off x="5381836" y="22874"/>
            <a:ext cx="3456384" cy="1101870"/>
          </a:xfrm>
          <a:prstGeom prst="rect">
            <a:avLst/>
          </a:prstGeom>
          <a:noFill/>
          <a:ln w="9525">
            <a:noFill/>
            <a:miter lim="800000"/>
            <a:headEnd/>
            <a:tailEnd/>
          </a:ln>
        </p:spPr>
      </p:pic>
      <p:sp>
        <p:nvSpPr>
          <p:cNvPr id="7" name="TextBox 6"/>
          <p:cNvSpPr txBox="1"/>
          <p:nvPr/>
        </p:nvSpPr>
        <p:spPr>
          <a:xfrm>
            <a:off x="5076056" y="1196752"/>
            <a:ext cx="4067944" cy="6117059"/>
          </a:xfrm>
          <a:prstGeom prst="rect">
            <a:avLst/>
          </a:prstGeom>
          <a:noFill/>
        </p:spPr>
        <p:txBody>
          <a:bodyPr wrap="square" rtlCol="0">
            <a:spAutoFit/>
          </a:bodyPr>
          <a:lstStyle/>
          <a:p>
            <a:r>
              <a:rPr lang="en-IN" sz="1300" dirty="0">
                <a:latin typeface="Times New Roman" panose="02020603050405020304" pitchFamily="18" charset="0"/>
                <a:cs typeface="Times New Roman" panose="02020603050405020304" pitchFamily="18" charset="0"/>
              </a:rPr>
              <a:t>The Association for Computing Machinery (ACM) is an international learned society for computing. The ACM @ G. L. Bajaj Institute of Technology &amp; Management, Greater </a:t>
            </a:r>
            <a:r>
              <a:rPr lang="en-IN" sz="1300" dirty="0" smtClean="0">
                <a:latin typeface="Times New Roman" panose="02020603050405020304" pitchFamily="18" charset="0"/>
                <a:cs typeface="Times New Roman" panose="02020603050405020304" pitchFamily="18" charset="0"/>
              </a:rPr>
              <a:t>Noida </a:t>
            </a:r>
            <a:r>
              <a:rPr lang="en-IN" sz="1300" dirty="0">
                <a:latin typeface="Times New Roman" panose="02020603050405020304" pitchFamily="18" charset="0"/>
                <a:cs typeface="Times New Roman" panose="02020603050405020304" pitchFamily="18" charset="0"/>
              </a:rPr>
              <a:t>is the student chapter in G L Bajaj with its core focus areas in the field of computing, networking, education and technological innovations. </a:t>
            </a:r>
            <a:endParaRPr lang="en-IN" sz="1300" dirty="0" smtClean="0">
              <a:latin typeface="Times New Roman" panose="02020603050405020304" pitchFamily="18" charset="0"/>
              <a:cs typeface="Times New Roman" panose="02020603050405020304" pitchFamily="18" charset="0"/>
            </a:endParaRPr>
          </a:p>
          <a:p>
            <a:endParaRPr lang="en-IN" sz="1300" dirty="0">
              <a:latin typeface="Times New Roman" panose="02020603050405020304" pitchFamily="18" charset="0"/>
              <a:cs typeface="Times New Roman" panose="02020603050405020304" pitchFamily="18" charset="0"/>
            </a:endParaRPr>
          </a:p>
          <a:p>
            <a:r>
              <a:rPr lang="en-IN" sz="1300" dirty="0" smtClean="0">
                <a:latin typeface="Times New Roman" panose="02020603050405020304" pitchFamily="18" charset="0"/>
                <a:cs typeface="Times New Roman" panose="02020603050405020304" pitchFamily="18" charset="0"/>
              </a:rPr>
              <a:t>The </a:t>
            </a:r>
            <a:r>
              <a:rPr lang="en-IN" sz="1300" dirty="0">
                <a:latin typeface="Times New Roman" panose="02020603050405020304" pitchFamily="18" charset="0"/>
                <a:cs typeface="Times New Roman" panose="02020603050405020304" pitchFamily="18" charset="0"/>
              </a:rPr>
              <a:t>student chapter is focused on a wide range of ACM activities like encouraging students to take an active interest in the emerging and exciting world of computing and facilitating the members by providing guidance in their field of interest</a:t>
            </a:r>
            <a:r>
              <a:rPr lang="en-IN" sz="1300" dirty="0" smtClean="0">
                <a:latin typeface="Times New Roman" panose="02020603050405020304" pitchFamily="18" charset="0"/>
                <a:cs typeface="Times New Roman" panose="02020603050405020304" pitchFamily="18" charset="0"/>
              </a:rPr>
              <a:t>.</a:t>
            </a:r>
          </a:p>
          <a:p>
            <a:endParaRPr lang="en-IN" sz="1300" dirty="0">
              <a:latin typeface="Times New Roman" panose="02020603050405020304" pitchFamily="18" charset="0"/>
              <a:cs typeface="Times New Roman" panose="02020603050405020304" pitchFamily="18" charset="0"/>
            </a:endParaRPr>
          </a:p>
          <a:p>
            <a:r>
              <a:rPr lang="en-IN" sz="1300" dirty="0">
                <a:latin typeface="Times New Roman" panose="02020603050405020304" pitchFamily="18" charset="0"/>
                <a:cs typeface="Times New Roman" panose="02020603050405020304" pitchFamily="18" charset="0"/>
              </a:rPr>
              <a:t>ACM’s reach extends to every part of the globe, with more than half of its 100,000 members residing outside the U.S. GL Bajaj ACM Chapter was officially chartered by ACM's Chief Operating Officer on March 5, 2018. There are 20 student members and 5 professional members in the G.L. Bajaj ACM Student Chapter. GL Bajaj-ACM aims at conducting a series of Workshops, Events and Certification Programmes.</a:t>
            </a:r>
          </a:p>
          <a:p>
            <a:r>
              <a:rPr lang="en-IN" sz="1300" dirty="0">
                <a:latin typeface="Times New Roman" panose="02020603050405020304" pitchFamily="18" charset="0"/>
                <a:cs typeface="Times New Roman" panose="02020603050405020304" pitchFamily="18" charset="0"/>
              </a:rPr>
              <a:t>ACM has its Student Chapters spread all over the globe. The purpose of these chapters is to provide numerous opportunities among the student communities. The opportunities include development of leadership capabilities, career building, technical and professional growth, tours to develop contacts, utilization of technology to the fullest and others.</a:t>
            </a:r>
          </a:p>
          <a:p>
            <a:endParaRPr lang="en-IN" sz="1350" dirty="0">
              <a:latin typeface="Times New Roman" panose="02020603050405020304" pitchFamily="18" charset="0"/>
              <a:cs typeface="Times New Roman" panose="02020603050405020304" pitchFamily="18" charset="0"/>
            </a:endParaRPr>
          </a:p>
        </p:txBody>
      </p:sp>
      <p:pic>
        <p:nvPicPr>
          <p:cNvPr id="6146" name="Picture 2" descr="Image result for acm event"/>
          <p:cNvPicPr>
            <a:picLocks noChangeAspect="1" noChangeArrowheads="1"/>
          </p:cNvPicPr>
          <p:nvPr/>
        </p:nvPicPr>
        <p:blipFill>
          <a:blip r:embed="rId5" cstate="print"/>
          <a:srcRect/>
          <a:stretch>
            <a:fillRect/>
          </a:stretch>
        </p:blipFill>
        <p:spPr bwMode="auto">
          <a:xfrm>
            <a:off x="1" y="772174"/>
            <a:ext cx="5004048" cy="265682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g"/>
          <p:cNvPicPr>
            <a:picLocks noChangeAspect="1" noChangeArrowheads="1"/>
          </p:cNvPicPr>
          <p:nvPr/>
        </p:nvPicPr>
        <p:blipFill>
          <a:blip r:embed="rId3" cstate="print"/>
          <a:srcRect/>
          <a:stretch>
            <a:fillRect/>
          </a:stretch>
        </p:blipFill>
        <p:spPr bwMode="auto">
          <a:xfrm>
            <a:off x="0" y="0"/>
            <a:ext cx="9144064" cy="5857916"/>
          </a:xfrm>
          <a:prstGeom prst="rect">
            <a:avLst/>
          </a:prstGeom>
          <a:noFill/>
        </p:spPr>
      </p:pic>
      <p:sp>
        <p:nvSpPr>
          <p:cNvPr id="5" name="Rectangle 4"/>
          <p:cNvSpPr/>
          <p:nvPr/>
        </p:nvSpPr>
        <p:spPr>
          <a:xfrm>
            <a:off x="0" y="6088559"/>
            <a:ext cx="9286940" cy="569387"/>
          </a:xfrm>
          <a:prstGeom prst="rect">
            <a:avLst/>
          </a:prstGeom>
          <a:noFill/>
        </p:spPr>
        <p:txBody>
          <a:bodyPr wrap="square" lIns="91440" tIns="45720" rIns="91440" bIns="45720">
            <a:spAutoFit/>
          </a:bodyPr>
          <a:lstStyle/>
          <a:p>
            <a:pPr algn="ctr"/>
            <a:r>
              <a:rPr lang="en-US" sz="31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oper Black" panose="0208090404030B020404" pitchFamily="18" charset="0"/>
                <a:cs typeface="Times New Roman" panose="02020603050405020304" pitchFamily="18" charset="0"/>
              </a:rPr>
              <a:t>Mastishk-Abhati</a:t>
            </a:r>
            <a:r>
              <a:rPr lang="en-US" sz="31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oper Black" panose="0208090404030B020404" pitchFamily="18" charset="0"/>
                <a:cs typeface="Times New Roman" panose="02020603050405020304" pitchFamily="18" charset="0"/>
              </a:rPr>
              <a:t> : ILLUMINATION OF MIND</a:t>
            </a:r>
            <a:endParaRPr lang="en-US" sz="31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oper Black" panose="0208090404030B0204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428604"/>
            <a:ext cx="8643998" cy="492443"/>
          </a:xfrm>
          <a:prstGeom prst="rect">
            <a:avLst/>
          </a:prstGeom>
          <a:noFill/>
        </p:spPr>
        <p:txBody>
          <a:bodyPr wrap="square" rtlCol="0">
            <a:spAutoFit/>
          </a:bodyPr>
          <a:lstStyle/>
          <a:p>
            <a:pPr algn="ctr"/>
            <a:r>
              <a:rPr lang="en-IN" sz="2600" b="1" u="sng" dirty="0" smtClean="0">
                <a:solidFill>
                  <a:schemeClr val="accent1">
                    <a:lumMod val="75000"/>
                  </a:schemeClr>
                </a:solidFill>
                <a:latin typeface="Times New Roman" panose="02020603050405020304" pitchFamily="18" charset="0"/>
                <a:cs typeface="Times New Roman" panose="02020603050405020304" pitchFamily="18" charset="0"/>
              </a:rPr>
              <a:t>Event Sponsorship</a:t>
            </a:r>
            <a:endParaRPr lang="en-IN" sz="2600" b="1" u="sng"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85720" y="1000108"/>
            <a:ext cx="2714644" cy="369332"/>
          </a:xfrm>
          <a:prstGeom prst="rect">
            <a:avLst/>
          </a:prstGeom>
          <a:noFill/>
        </p:spPr>
        <p:txBody>
          <a:bodyPr wrap="square" rtlCol="0">
            <a:spAutoFit/>
          </a:bodyPr>
          <a:lstStyle/>
          <a:p>
            <a:r>
              <a:rPr lang="en-IN" b="1" u="sng" dirty="0" smtClean="0">
                <a:solidFill>
                  <a:srgbClr val="C00000"/>
                </a:solidFill>
                <a:latin typeface="Times New Roman" panose="02020603050405020304" pitchFamily="18" charset="0"/>
                <a:cs typeface="Times New Roman" panose="02020603050405020304" pitchFamily="18" charset="0"/>
              </a:rPr>
              <a:t>How can you contribute:</a:t>
            </a:r>
            <a:endParaRPr lang="en-IN" b="1" u="sng" dirty="0">
              <a:solidFill>
                <a:srgbClr val="C0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57158" y="1357298"/>
            <a:ext cx="8358246" cy="523220"/>
          </a:xfrm>
          <a:prstGeom prst="rect">
            <a:avLst/>
          </a:prstGeom>
          <a:noFill/>
        </p:spPr>
        <p:txBody>
          <a:bodyPr wrap="square" rtlCol="0">
            <a:spAutoFit/>
          </a:bodyPr>
          <a:lstStyle/>
          <a:p>
            <a:r>
              <a:rPr lang="en-IN" sz="1400" dirty="0" smtClean="0">
                <a:latin typeface="Times New Roman" panose="02020603050405020304" pitchFamily="18" charset="0"/>
                <a:cs typeface="Times New Roman" panose="02020603050405020304" pitchFamily="18" charset="0"/>
              </a:rPr>
              <a:t>Our partners can opt for the role of either a lead or a Part Sponsor of the event. The estimated budget of every category is as mentioned below and the benefits of each sponsor are given in detail further:</a:t>
            </a:r>
          </a:p>
        </p:txBody>
      </p:sp>
      <p:graphicFrame>
        <p:nvGraphicFramePr>
          <p:cNvPr id="6" name="Table 5"/>
          <p:cNvGraphicFramePr>
            <a:graphicFrameLocks noGrp="1"/>
          </p:cNvGraphicFramePr>
          <p:nvPr>
            <p:extLst>
              <p:ext uri="{D42A27DB-BD31-4B8C-83A1-F6EECF244321}">
                <p14:modId xmlns:p14="http://schemas.microsoft.com/office/powerpoint/2010/main" val="1367004041"/>
              </p:ext>
            </p:extLst>
          </p:nvPr>
        </p:nvGraphicFramePr>
        <p:xfrm>
          <a:off x="178563" y="1921336"/>
          <a:ext cx="8858311" cy="4892040"/>
        </p:xfrm>
        <a:graphic>
          <a:graphicData uri="http://schemas.openxmlformats.org/drawingml/2006/table">
            <a:tbl>
              <a:tblPr firstRow="1" bandRow="1">
                <a:tableStyleId>{5C22544A-7EE6-4342-B048-85BDC9FD1C3A}</a:tableStyleId>
              </a:tblPr>
              <a:tblGrid>
                <a:gridCol w="2738024">
                  <a:extLst>
                    <a:ext uri="{9D8B030D-6E8A-4147-A177-3AD203B41FA5}">
                      <a16:colId xmlns:a16="http://schemas.microsoft.com/office/drawing/2014/main" val="20000"/>
                    </a:ext>
                  </a:extLst>
                </a:gridCol>
                <a:gridCol w="1262503">
                  <a:extLst>
                    <a:ext uri="{9D8B030D-6E8A-4147-A177-3AD203B41FA5}">
                      <a16:colId xmlns:a16="http://schemas.microsoft.com/office/drawing/2014/main" val="20001"/>
                    </a:ext>
                  </a:extLst>
                </a:gridCol>
                <a:gridCol w="1643074">
                  <a:extLst>
                    <a:ext uri="{9D8B030D-6E8A-4147-A177-3AD203B41FA5}">
                      <a16:colId xmlns:a16="http://schemas.microsoft.com/office/drawing/2014/main" val="20002"/>
                    </a:ext>
                  </a:extLst>
                </a:gridCol>
                <a:gridCol w="1571636">
                  <a:extLst>
                    <a:ext uri="{9D8B030D-6E8A-4147-A177-3AD203B41FA5}">
                      <a16:colId xmlns:a16="http://schemas.microsoft.com/office/drawing/2014/main" val="20003"/>
                    </a:ext>
                  </a:extLst>
                </a:gridCol>
                <a:gridCol w="1643074">
                  <a:extLst>
                    <a:ext uri="{9D8B030D-6E8A-4147-A177-3AD203B41FA5}">
                      <a16:colId xmlns:a16="http://schemas.microsoft.com/office/drawing/2014/main" val="20004"/>
                    </a:ext>
                  </a:extLst>
                </a:gridCol>
              </a:tblGrid>
              <a:tr h="785818">
                <a:tc>
                  <a:txBody>
                    <a:bodyPr/>
                    <a:lstStyle/>
                    <a:p>
                      <a:pPr algn="ctr"/>
                      <a:r>
                        <a:rPr lang="en-IN" dirty="0" smtClean="0">
                          <a:solidFill>
                            <a:schemeClr val="tx1"/>
                          </a:solidFill>
                        </a:rPr>
                        <a:t>SPONSORSHIP TIER</a:t>
                      </a:r>
                      <a:endParaRPr lang="en-IN" dirty="0">
                        <a:solidFill>
                          <a:schemeClr val="tx1"/>
                        </a:solidFill>
                      </a:endParaRPr>
                    </a:p>
                  </a:txBody>
                  <a:tcPr/>
                </a:tc>
                <a:tc>
                  <a:txBody>
                    <a:bodyPr/>
                    <a:lstStyle/>
                    <a:p>
                      <a:r>
                        <a:rPr lang="en-IN" dirty="0" smtClean="0"/>
                        <a:t>PLATINUM</a:t>
                      </a:r>
                    </a:p>
                    <a:p>
                      <a:r>
                        <a:rPr lang="en-IN" dirty="0" smtClean="0"/>
                        <a:t>(30,000+)</a:t>
                      </a:r>
                      <a:endParaRPr lang="en-IN" dirty="0"/>
                    </a:p>
                  </a:txBody>
                  <a:tcPr/>
                </a:tc>
                <a:tc>
                  <a:txBody>
                    <a:bodyPr/>
                    <a:lstStyle/>
                    <a:p>
                      <a:r>
                        <a:rPr lang="en-IN" dirty="0" smtClean="0"/>
                        <a:t>GOLD</a:t>
                      </a:r>
                    </a:p>
                    <a:p>
                      <a:r>
                        <a:rPr lang="en-IN" dirty="0" smtClean="0"/>
                        <a:t>(30,000-20,000)</a:t>
                      </a:r>
                      <a:endParaRPr lang="en-IN" dirty="0"/>
                    </a:p>
                  </a:txBody>
                  <a:tcPr/>
                </a:tc>
                <a:tc>
                  <a:txBody>
                    <a:bodyPr/>
                    <a:lstStyle/>
                    <a:p>
                      <a:r>
                        <a:rPr lang="en-IN" dirty="0" smtClean="0"/>
                        <a:t>SILVER</a:t>
                      </a:r>
                    </a:p>
                    <a:p>
                      <a:r>
                        <a:rPr lang="en-IN" dirty="0" smtClean="0"/>
                        <a:t>(20,000-10,000)</a:t>
                      </a:r>
                      <a:endParaRPr lang="en-IN" dirty="0"/>
                    </a:p>
                  </a:txBody>
                  <a:tcPr/>
                </a:tc>
                <a:tc>
                  <a:txBody>
                    <a:bodyPr/>
                    <a:lstStyle/>
                    <a:p>
                      <a:r>
                        <a:rPr lang="en-IN" dirty="0" smtClean="0"/>
                        <a:t>BRONZE</a:t>
                      </a:r>
                    </a:p>
                    <a:p>
                      <a:r>
                        <a:rPr lang="en-IN" dirty="0" smtClean="0"/>
                        <a:t>(Less</a:t>
                      </a:r>
                      <a:r>
                        <a:rPr lang="en-IN" baseline="0" dirty="0" smtClean="0"/>
                        <a:t> than 10,000)</a:t>
                      </a:r>
                      <a:endParaRPr lang="en-IN" dirty="0"/>
                    </a:p>
                  </a:txBody>
                  <a:tcPr/>
                </a:tc>
                <a:extLst>
                  <a:ext uri="{0D108BD9-81ED-4DB2-BD59-A6C34878D82A}">
                    <a16:rowId xmlns:a16="http://schemas.microsoft.com/office/drawing/2014/main" val="10000"/>
                  </a:ext>
                </a:extLst>
              </a:tr>
              <a:tr h="370840">
                <a:tc>
                  <a:txBody>
                    <a:bodyPr/>
                    <a:lstStyle/>
                    <a:p>
                      <a:r>
                        <a:rPr lang="en-IN" dirty="0" smtClean="0"/>
                        <a:t>Discount</a:t>
                      </a:r>
                      <a:r>
                        <a:rPr lang="en-IN" baseline="0" dirty="0" smtClean="0"/>
                        <a:t> coupon</a:t>
                      </a:r>
                      <a:r>
                        <a:rPr lang="en-IN" dirty="0" smtClean="0"/>
                        <a:t> to top</a:t>
                      </a:r>
                      <a:r>
                        <a:rPr lang="en-IN" baseline="0" dirty="0" smtClean="0"/>
                        <a:t> 20 of each event</a:t>
                      </a:r>
                      <a:endParaRPr lang="en-IN" dirty="0"/>
                    </a:p>
                  </a:txBody>
                  <a:tcPr/>
                </a:tc>
                <a:tc>
                  <a:txBody>
                    <a:bodyPr/>
                    <a:lstStyle/>
                    <a:p>
                      <a:r>
                        <a:rPr lang="en-IN" dirty="0" smtClean="0"/>
                        <a:t>        </a:t>
                      </a:r>
                      <a:r>
                        <a:rPr lang="en-IN" dirty="0" smtClean="0">
                          <a:sym typeface="Wingdings 2" panose="05020102010507070707" pitchFamily="18" charset="2"/>
                        </a:rPr>
                        <a:t></a:t>
                      </a:r>
                      <a:endParaRPr lang="en-IN" dirty="0"/>
                    </a:p>
                  </a:txBody>
                  <a:tcPr/>
                </a:tc>
                <a:tc>
                  <a:txBody>
                    <a:bodyPr/>
                    <a:lstStyle/>
                    <a:p>
                      <a:endParaRPr lang="en-IN" dirty="0"/>
                    </a:p>
                  </a:txBody>
                  <a:tcPr/>
                </a:tc>
                <a:tc>
                  <a:txBody>
                    <a:bodyPr/>
                    <a:lstStyle/>
                    <a:p>
                      <a:endParaRPr lang="en-IN" dirty="0"/>
                    </a:p>
                  </a:txBody>
                  <a:tcPr/>
                </a:tc>
                <a:tc>
                  <a:txBody>
                    <a:bodyPr/>
                    <a:lstStyle/>
                    <a:p>
                      <a:endParaRPr lang="en-IN" dirty="0"/>
                    </a:p>
                  </a:txBody>
                  <a:tcPr/>
                </a:tc>
                <a:extLst>
                  <a:ext uri="{0D108BD9-81ED-4DB2-BD59-A6C34878D82A}">
                    <a16:rowId xmlns:a16="http://schemas.microsoft.com/office/drawing/2014/main" val="10001"/>
                  </a:ext>
                </a:extLst>
              </a:tr>
              <a:tr h="370840">
                <a:tc>
                  <a:txBody>
                    <a:bodyPr/>
                    <a:lstStyle/>
                    <a:p>
                      <a:r>
                        <a:rPr lang="en-IN" dirty="0" smtClean="0"/>
                        <a:t>Navigation to website</a:t>
                      </a:r>
                      <a:endParaRPr lang="en-IN" dirty="0"/>
                    </a:p>
                  </a:txBody>
                  <a:tcPr/>
                </a:tc>
                <a:tc>
                  <a:txBody>
                    <a:bodyPr/>
                    <a:lstStyle/>
                    <a:p>
                      <a:r>
                        <a:rPr lang="en-IN" dirty="0" smtClean="0"/>
                        <a:t>        </a:t>
                      </a:r>
                      <a:r>
                        <a:rPr lang="en-IN" dirty="0" smtClean="0">
                          <a:sym typeface="Wingdings 2" panose="05020102010507070707" pitchFamily="18" charset="2"/>
                        </a:rPr>
                        <a:t></a:t>
                      </a:r>
                      <a:endParaRPr lang="en-IN" dirty="0"/>
                    </a:p>
                  </a:txBody>
                  <a:tcPr/>
                </a:tc>
                <a:tc>
                  <a:txBody>
                    <a:bodyPr/>
                    <a:lstStyle/>
                    <a:p>
                      <a:endParaRPr lang="en-IN" dirty="0"/>
                    </a:p>
                  </a:txBody>
                  <a:tcPr/>
                </a:tc>
                <a:tc>
                  <a:txBody>
                    <a:bodyPr/>
                    <a:lstStyle/>
                    <a:p>
                      <a:endParaRPr lang="en-IN"/>
                    </a:p>
                  </a:txBody>
                  <a:tcPr/>
                </a:tc>
                <a:tc>
                  <a:txBody>
                    <a:bodyPr/>
                    <a:lstStyle/>
                    <a:p>
                      <a:endParaRPr lang="en-IN" dirty="0"/>
                    </a:p>
                  </a:txBody>
                  <a:tcPr/>
                </a:tc>
                <a:extLst>
                  <a:ext uri="{0D108BD9-81ED-4DB2-BD59-A6C34878D82A}">
                    <a16:rowId xmlns:a16="http://schemas.microsoft.com/office/drawing/2014/main" val="10002"/>
                  </a:ext>
                </a:extLst>
              </a:tr>
              <a:tr h="370840">
                <a:tc>
                  <a:txBody>
                    <a:bodyPr/>
                    <a:lstStyle/>
                    <a:p>
                      <a:r>
                        <a:rPr lang="en-IN" dirty="0" smtClean="0"/>
                        <a:t>Logo on Reg.</a:t>
                      </a:r>
                      <a:r>
                        <a:rPr lang="en-IN" baseline="0" dirty="0" smtClean="0"/>
                        <a:t> Desk</a:t>
                      </a:r>
                      <a:endParaRPr lang="en-IN" dirty="0"/>
                    </a:p>
                  </a:txBody>
                  <a:tcPr/>
                </a:tc>
                <a:tc>
                  <a:txBody>
                    <a:bodyPr/>
                    <a:lstStyle/>
                    <a:p>
                      <a:r>
                        <a:rPr lang="en-IN" dirty="0" smtClean="0"/>
                        <a:t>        </a:t>
                      </a:r>
                      <a:r>
                        <a:rPr lang="en-IN" dirty="0" smtClean="0">
                          <a:sym typeface="Wingdings 2" panose="05020102010507070707" pitchFamily="18" charset="2"/>
                        </a:rPr>
                        <a:t></a:t>
                      </a:r>
                      <a:endParaRPr lang="en-IN" dirty="0"/>
                    </a:p>
                  </a:txBody>
                  <a:tcPr/>
                </a:tc>
                <a:tc>
                  <a:txBody>
                    <a:bodyPr/>
                    <a:lstStyle/>
                    <a:p>
                      <a:r>
                        <a:rPr lang="en-IN" dirty="0" smtClean="0"/>
                        <a:t>         </a:t>
                      </a:r>
                      <a:r>
                        <a:rPr lang="en-IN" dirty="0" smtClean="0">
                          <a:sym typeface="Wingdings 2" panose="05020102010507070707" pitchFamily="18" charset="2"/>
                        </a:rPr>
                        <a:t></a:t>
                      </a:r>
                      <a:endParaRPr lang="en-IN" dirty="0"/>
                    </a:p>
                  </a:txBody>
                  <a:tcPr/>
                </a:tc>
                <a:tc>
                  <a:txBody>
                    <a:bodyPr/>
                    <a:lstStyle/>
                    <a:p>
                      <a:r>
                        <a:rPr lang="en-IN" dirty="0" smtClean="0"/>
                        <a:t>         </a:t>
                      </a:r>
                      <a:r>
                        <a:rPr lang="en-IN" dirty="0" smtClean="0">
                          <a:sym typeface="Wingdings 2" panose="05020102010507070707" pitchFamily="18" charset="2"/>
                        </a:rPr>
                        <a:t></a:t>
                      </a:r>
                      <a:endParaRPr lang="en-IN" dirty="0"/>
                    </a:p>
                  </a:txBody>
                  <a:tcPr/>
                </a:tc>
                <a:tc>
                  <a:txBody>
                    <a:bodyPr/>
                    <a:lstStyle/>
                    <a:p>
                      <a:r>
                        <a:rPr lang="en-IN" dirty="0" smtClean="0"/>
                        <a:t>         </a:t>
                      </a:r>
                      <a:r>
                        <a:rPr lang="en-IN" dirty="0" smtClean="0">
                          <a:sym typeface="Wingdings 2" panose="05020102010507070707" pitchFamily="18" charset="2"/>
                        </a:rPr>
                        <a:t></a:t>
                      </a:r>
                      <a:endParaRPr lang="en-IN" dirty="0"/>
                    </a:p>
                  </a:txBody>
                  <a:tcPr/>
                </a:tc>
                <a:extLst>
                  <a:ext uri="{0D108BD9-81ED-4DB2-BD59-A6C34878D82A}">
                    <a16:rowId xmlns:a16="http://schemas.microsoft.com/office/drawing/2014/main" val="10003"/>
                  </a:ext>
                </a:extLst>
              </a:tr>
              <a:tr h="370840">
                <a:tc>
                  <a:txBody>
                    <a:bodyPr/>
                    <a:lstStyle/>
                    <a:p>
                      <a:r>
                        <a:rPr lang="en-IN" dirty="0" smtClean="0"/>
                        <a:t>Logo on event poster</a:t>
                      </a:r>
                      <a:endParaRPr lang="en-IN" dirty="0"/>
                    </a:p>
                  </a:txBody>
                  <a:tcPr/>
                </a:tc>
                <a:tc>
                  <a:txBody>
                    <a:bodyPr/>
                    <a:lstStyle/>
                    <a:p>
                      <a:r>
                        <a:rPr lang="en-IN" dirty="0" smtClean="0"/>
                        <a:t>        </a:t>
                      </a:r>
                      <a:r>
                        <a:rPr lang="en-IN" dirty="0" smtClean="0">
                          <a:sym typeface="Wingdings 2" panose="05020102010507070707" pitchFamily="18" charset="2"/>
                        </a:rPr>
                        <a:t></a:t>
                      </a:r>
                      <a:endParaRPr lang="en-IN" dirty="0"/>
                    </a:p>
                  </a:txBody>
                  <a:tcPr/>
                </a:tc>
                <a:tc>
                  <a:txBody>
                    <a:bodyPr/>
                    <a:lstStyle/>
                    <a:p>
                      <a:r>
                        <a:rPr lang="en-IN" dirty="0" smtClean="0"/>
                        <a:t>          </a:t>
                      </a:r>
                      <a:endParaRPr lang="en-IN" dirty="0"/>
                    </a:p>
                  </a:txBody>
                  <a:tcPr/>
                </a:tc>
                <a:tc>
                  <a:txBody>
                    <a:bodyPr/>
                    <a:lstStyle/>
                    <a:p>
                      <a:r>
                        <a:rPr lang="en-IN" dirty="0" smtClean="0"/>
                        <a:t>         </a:t>
                      </a:r>
                      <a:r>
                        <a:rPr lang="en-IN" dirty="0" smtClean="0">
                          <a:sym typeface="Wingdings 2" panose="05020102010507070707" pitchFamily="18" charset="2"/>
                        </a:rPr>
                        <a:t></a:t>
                      </a:r>
                      <a:endParaRPr lang="en-IN" dirty="0"/>
                    </a:p>
                  </a:txBody>
                  <a:tcPr/>
                </a:tc>
                <a:tc>
                  <a:txBody>
                    <a:bodyPr/>
                    <a:lstStyle/>
                    <a:p>
                      <a:endParaRPr lang="en-IN" dirty="0"/>
                    </a:p>
                  </a:txBody>
                  <a:tcPr/>
                </a:tc>
                <a:extLst>
                  <a:ext uri="{0D108BD9-81ED-4DB2-BD59-A6C34878D82A}">
                    <a16:rowId xmlns:a16="http://schemas.microsoft.com/office/drawing/2014/main" val="10004"/>
                  </a:ext>
                </a:extLst>
              </a:tr>
              <a:tr h="370840">
                <a:tc>
                  <a:txBody>
                    <a:bodyPr/>
                    <a:lstStyle/>
                    <a:p>
                      <a:r>
                        <a:rPr lang="en-IN" dirty="0" smtClean="0"/>
                        <a:t>Stall in campus</a:t>
                      </a:r>
                      <a:endParaRPr lang="en-IN" dirty="0"/>
                    </a:p>
                  </a:txBody>
                  <a:tcPr/>
                </a:tc>
                <a:tc>
                  <a:txBody>
                    <a:bodyPr/>
                    <a:lstStyle/>
                    <a:p>
                      <a:r>
                        <a:rPr lang="en-IN" dirty="0" smtClean="0"/>
                        <a:t>        </a:t>
                      </a:r>
                      <a:r>
                        <a:rPr lang="en-IN" dirty="0" smtClean="0">
                          <a:sym typeface="Wingdings 2" panose="05020102010507070707" pitchFamily="18" charset="2"/>
                        </a:rPr>
                        <a:t></a:t>
                      </a:r>
                      <a:endParaRPr lang="en-IN" dirty="0"/>
                    </a:p>
                  </a:txBody>
                  <a:tcPr/>
                </a:tc>
                <a:tc>
                  <a:txBody>
                    <a:bodyPr/>
                    <a:lstStyle/>
                    <a:p>
                      <a:r>
                        <a:rPr lang="en-IN" dirty="0" smtClean="0"/>
                        <a:t>         </a:t>
                      </a:r>
                      <a:r>
                        <a:rPr lang="en-IN" dirty="0" smtClean="0">
                          <a:sym typeface="Wingdings 2" panose="05020102010507070707" pitchFamily="18" charset="2"/>
                        </a:rPr>
                        <a:t></a:t>
                      </a:r>
                      <a:endParaRPr lang="en-IN" dirty="0"/>
                    </a:p>
                  </a:txBody>
                  <a:tcPr/>
                </a:tc>
                <a:tc>
                  <a:txBody>
                    <a:bodyPr/>
                    <a:lstStyle/>
                    <a:p>
                      <a:endParaRPr lang="en-IN" dirty="0"/>
                    </a:p>
                  </a:txBody>
                  <a:tcPr/>
                </a:tc>
                <a:tc>
                  <a:txBody>
                    <a:bodyPr/>
                    <a:lstStyle/>
                    <a:p>
                      <a:endParaRPr lang="en-IN" dirty="0"/>
                    </a:p>
                  </a:txBody>
                  <a:tcPr/>
                </a:tc>
                <a:extLst>
                  <a:ext uri="{0D108BD9-81ED-4DB2-BD59-A6C34878D82A}">
                    <a16:rowId xmlns:a16="http://schemas.microsoft.com/office/drawing/2014/main" val="10005"/>
                  </a:ext>
                </a:extLst>
              </a:tr>
              <a:tr h="370840">
                <a:tc>
                  <a:txBody>
                    <a:bodyPr/>
                    <a:lstStyle/>
                    <a:p>
                      <a:r>
                        <a:rPr lang="en-IN" dirty="0" smtClean="0"/>
                        <a:t>Distribution</a:t>
                      </a:r>
                      <a:r>
                        <a:rPr lang="en-IN" baseline="0" dirty="0" smtClean="0"/>
                        <a:t> of pamphlets</a:t>
                      </a:r>
                      <a:endParaRPr lang="en-IN" dirty="0"/>
                    </a:p>
                  </a:txBody>
                  <a:tcPr/>
                </a:tc>
                <a:tc>
                  <a:txBody>
                    <a:bodyPr/>
                    <a:lstStyle/>
                    <a:p>
                      <a:r>
                        <a:rPr lang="en-IN" dirty="0" smtClean="0"/>
                        <a:t>        </a:t>
                      </a:r>
                      <a:r>
                        <a:rPr lang="en-IN" dirty="0" smtClean="0">
                          <a:sym typeface="Wingdings 2" panose="05020102010507070707" pitchFamily="18" charset="2"/>
                        </a:rPr>
                        <a:t></a:t>
                      </a:r>
                      <a:endParaRPr lang="en-IN" dirty="0"/>
                    </a:p>
                  </a:txBody>
                  <a:tcPr/>
                </a:tc>
                <a:tc>
                  <a:txBody>
                    <a:bodyPr/>
                    <a:lstStyle/>
                    <a:p>
                      <a:r>
                        <a:rPr lang="en-IN" dirty="0" smtClean="0"/>
                        <a:t>         </a:t>
                      </a:r>
                      <a:r>
                        <a:rPr lang="en-IN" dirty="0" smtClean="0">
                          <a:sym typeface="Wingdings 2" panose="05020102010507070707" pitchFamily="18" charset="2"/>
                        </a:rPr>
                        <a:t></a:t>
                      </a:r>
                      <a:endParaRPr lang="en-IN" dirty="0"/>
                    </a:p>
                  </a:txBody>
                  <a:tcPr/>
                </a:tc>
                <a:tc>
                  <a:txBody>
                    <a:bodyPr/>
                    <a:lstStyle/>
                    <a:p>
                      <a:endParaRPr lang="en-IN" dirty="0"/>
                    </a:p>
                  </a:txBody>
                  <a:tcPr/>
                </a:tc>
                <a:tc>
                  <a:txBody>
                    <a:bodyPr/>
                    <a:lstStyle/>
                    <a:p>
                      <a:endParaRPr lang="en-IN" dirty="0"/>
                    </a:p>
                  </a:txBody>
                  <a:tcPr/>
                </a:tc>
                <a:extLst>
                  <a:ext uri="{0D108BD9-81ED-4DB2-BD59-A6C34878D82A}">
                    <a16:rowId xmlns:a16="http://schemas.microsoft.com/office/drawing/2014/main" val="10006"/>
                  </a:ext>
                </a:extLst>
              </a:tr>
              <a:tr h="370840">
                <a:tc>
                  <a:txBody>
                    <a:bodyPr/>
                    <a:lstStyle/>
                    <a:p>
                      <a:r>
                        <a:rPr lang="en-IN" dirty="0" smtClean="0"/>
                        <a:t>Pens &amp; notepads </a:t>
                      </a:r>
                      <a:r>
                        <a:rPr lang="en-IN" baseline="0" dirty="0" smtClean="0"/>
                        <a:t> </a:t>
                      </a:r>
                      <a:endParaRPr lang="en-IN" dirty="0"/>
                    </a:p>
                  </a:txBody>
                  <a:tcPr/>
                </a:tc>
                <a:tc>
                  <a:txBody>
                    <a:bodyPr/>
                    <a:lstStyle/>
                    <a:p>
                      <a:r>
                        <a:rPr lang="en-IN" dirty="0" smtClean="0"/>
                        <a:t>        </a:t>
                      </a:r>
                      <a:r>
                        <a:rPr lang="en-IN" dirty="0" smtClean="0">
                          <a:sym typeface="Wingdings 2" panose="05020102010507070707" pitchFamily="18" charset="2"/>
                        </a:rPr>
                        <a:t></a:t>
                      </a:r>
                      <a:endParaRPr lang="en-IN" dirty="0"/>
                    </a:p>
                  </a:txBody>
                  <a:tcPr/>
                </a:tc>
                <a:tc>
                  <a:txBody>
                    <a:bodyPr/>
                    <a:lstStyle/>
                    <a:p>
                      <a:r>
                        <a:rPr lang="en-IN" dirty="0" smtClean="0"/>
                        <a:t>         </a:t>
                      </a:r>
                      <a:r>
                        <a:rPr lang="en-IN" dirty="0" smtClean="0">
                          <a:sym typeface="Wingdings 2" panose="05020102010507070707" pitchFamily="18" charset="2"/>
                        </a:rPr>
                        <a:t></a:t>
                      </a:r>
                      <a:endParaRPr lang="en-IN" dirty="0"/>
                    </a:p>
                  </a:txBody>
                  <a:tcPr/>
                </a:tc>
                <a:tc>
                  <a:txBody>
                    <a:bodyPr/>
                    <a:lstStyle/>
                    <a:p>
                      <a:endParaRPr lang="en-IN"/>
                    </a:p>
                  </a:txBody>
                  <a:tcPr/>
                </a:tc>
                <a:tc>
                  <a:txBody>
                    <a:bodyPr/>
                    <a:lstStyle/>
                    <a:p>
                      <a:endParaRPr lang="en-IN"/>
                    </a:p>
                  </a:txBody>
                  <a:tcPr/>
                </a:tc>
                <a:extLst>
                  <a:ext uri="{0D108BD9-81ED-4DB2-BD59-A6C34878D82A}">
                    <a16:rowId xmlns:a16="http://schemas.microsoft.com/office/drawing/2014/main" val="10007"/>
                  </a:ext>
                </a:extLst>
              </a:tr>
              <a:tr h="370840">
                <a:tc>
                  <a:txBody>
                    <a:bodyPr/>
                    <a:lstStyle/>
                    <a:p>
                      <a:r>
                        <a:rPr lang="en-IN" dirty="0" smtClean="0"/>
                        <a:t>Logo on folder</a:t>
                      </a:r>
                      <a:endParaRPr lang="en-IN" dirty="0"/>
                    </a:p>
                  </a:txBody>
                  <a:tcPr/>
                </a:tc>
                <a:tc>
                  <a:txBody>
                    <a:bodyPr/>
                    <a:lstStyle/>
                    <a:p>
                      <a:r>
                        <a:rPr lang="en-IN" dirty="0" smtClean="0"/>
                        <a:t>        </a:t>
                      </a:r>
                      <a:r>
                        <a:rPr lang="en-IN" dirty="0" smtClean="0">
                          <a:sym typeface="Wingdings 2" panose="05020102010507070707" pitchFamily="18" charset="2"/>
                        </a:rPr>
                        <a:t>                      </a:t>
                      </a:r>
                      <a:endParaRPr lang="en-IN" dirty="0"/>
                    </a:p>
                  </a:txBody>
                  <a:tcPr/>
                </a:tc>
                <a:tc>
                  <a:txBody>
                    <a:bodyPr/>
                    <a:lstStyle/>
                    <a:p>
                      <a:r>
                        <a:rPr lang="en-IN" dirty="0" smtClean="0"/>
                        <a:t>         </a:t>
                      </a:r>
                      <a:r>
                        <a:rPr lang="en-IN" dirty="0" smtClean="0">
                          <a:sym typeface="Wingdings 2" panose="05020102010507070707" pitchFamily="18" charset="2"/>
                        </a:rPr>
                        <a:t></a:t>
                      </a:r>
                      <a:endParaRPr lang="en-IN" dirty="0"/>
                    </a:p>
                  </a:txBody>
                  <a:tcPr/>
                </a:tc>
                <a:tc>
                  <a:txBody>
                    <a:bodyPr/>
                    <a:lstStyle/>
                    <a:p>
                      <a:r>
                        <a:rPr lang="en-IN" dirty="0" smtClean="0"/>
                        <a:t>         </a:t>
                      </a:r>
                      <a:r>
                        <a:rPr lang="en-IN" dirty="0" smtClean="0">
                          <a:sym typeface="Wingdings 2" panose="05020102010507070707" pitchFamily="18" charset="2"/>
                        </a:rPr>
                        <a:t> </a:t>
                      </a:r>
                      <a:endParaRPr lang="en-IN" dirty="0"/>
                    </a:p>
                  </a:txBody>
                  <a:tcPr/>
                </a:tc>
                <a:tc>
                  <a:txBody>
                    <a:bodyPr/>
                    <a:lstStyle/>
                    <a:p>
                      <a:r>
                        <a:rPr lang="en-IN" dirty="0" smtClean="0">
                          <a:sym typeface="Wingdings 2" panose="05020102010507070707" pitchFamily="18" charset="2"/>
                        </a:rPr>
                        <a:t>          </a:t>
                      </a:r>
                      <a:endParaRPr lang="en-IN" dirty="0"/>
                    </a:p>
                  </a:txBody>
                  <a:tcPr/>
                </a:tc>
                <a:extLst>
                  <a:ext uri="{0D108BD9-81ED-4DB2-BD59-A6C34878D82A}">
                    <a16:rowId xmlns:a16="http://schemas.microsoft.com/office/drawing/2014/main" val="10008"/>
                  </a:ext>
                </a:extLst>
              </a:tr>
              <a:tr h="370840">
                <a:tc>
                  <a:txBody>
                    <a:bodyPr/>
                    <a:lstStyle/>
                    <a:p>
                      <a:r>
                        <a:rPr lang="en-IN" dirty="0" smtClean="0"/>
                        <a:t>Logo on t-shirts</a:t>
                      </a:r>
                      <a:endParaRPr lang="en-IN" dirty="0"/>
                    </a:p>
                  </a:txBody>
                  <a:tcPr/>
                </a:tc>
                <a:tc>
                  <a:txBody>
                    <a:bodyPr/>
                    <a:lstStyle/>
                    <a:p>
                      <a:r>
                        <a:rPr lang="en-IN" dirty="0" smtClean="0"/>
                        <a:t>        </a:t>
                      </a:r>
                      <a:r>
                        <a:rPr lang="en-IN" dirty="0" smtClean="0">
                          <a:sym typeface="Wingdings 2" panose="05020102010507070707" pitchFamily="18" charset="2"/>
                        </a:rPr>
                        <a:t></a:t>
                      </a:r>
                      <a:endParaRPr lang="en-IN" dirty="0"/>
                    </a:p>
                  </a:txBody>
                  <a:tcPr/>
                </a:tc>
                <a:tc>
                  <a:txBody>
                    <a:bodyPr/>
                    <a:lstStyle/>
                    <a:p>
                      <a:r>
                        <a:rPr lang="en-IN" dirty="0" smtClean="0">
                          <a:sym typeface="Wingdings 2" panose="05020102010507070707" pitchFamily="18" charset="2"/>
                        </a:rPr>
                        <a:t>         </a:t>
                      </a:r>
                      <a:endParaRPr lang="en-IN" dirty="0"/>
                    </a:p>
                  </a:txBody>
                  <a:tcPr/>
                </a:tc>
                <a:tc>
                  <a:txBody>
                    <a:bodyPr/>
                    <a:lstStyle/>
                    <a:p>
                      <a:r>
                        <a:rPr lang="en-IN" dirty="0" smtClean="0">
                          <a:sym typeface="Wingdings 2" panose="05020102010507070707" pitchFamily="18" charset="2"/>
                        </a:rPr>
                        <a:t>          </a:t>
                      </a:r>
                      <a:endParaRPr lang="en-IN" dirty="0"/>
                    </a:p>
                  </a:txBody>
                  <a:tcPr/>
                </a:tc>
                <a:tc>
                  <a:txBody>
                    <a:bodyPr/>
                    <a:lstStyle/>
                    <a:p>
                      <a:endParaRPr lang="en-IN"/>
                    </a:p>
                  </a:txBody>
                  <a:tcPr/>
                </a:tc>
                <a:extLst>
                  <a:ext uri="{0D108BD9-81ED-4DB2-BD59-A6C34878D82A}">
                    <a16:rowId xmlns:a16="http://schemas.microsoft.com/office/drawing/2014/main" val="10009"/>
                  </a:ext>
                </a:extLst>
              </a:tr>
              <a:tr h="370840">
                <a:tc>
                  <a:txBody>
                    <a:bodyPr/>
                    <a:lstStyle/>
                    <a:p>
                      <a:r>
                        <a:rPr lang="en-IN" dirty="0" smtClean="0"/>
                        <a:t>Standee on gates</a:t>
                      </a:r>
                      <a:endParaRPr lang="en-IN" dirty="0"/>
                    </a:p>
                  </a:txBody>
                  <a:tcPr/>
                </a:tc>
                <a:tc>
                  <a:txBody>
                    <a:bodyPr/>
                    <a:lstStyle/>
                    <a:p>
                      <a:pPr algn="ctr"/>
                      <a:r>
                        <a:rPr lang="en-IN" dirty="0" smtClean="0"/>
                        <a:t>8</a:t>
                      </a:r>
                      <a:endParaRPr lang="en-IN" dirty="0"/>
                    </a:p>
                  </a:txBody>
                  <a:tcPr/>
                </a:tc>
                <a:tc>
                  <a:txBody>
                    <a:bodyPr/>
                    <a:lstStyle/>
                    <a:p>
                      <a:pPr algn="ctr"/>
                      <a:r>
                        <a:rPr lang="en-IN" dirty="0" smtClean="0"/>
                        <a:t>6</a:t>
                      </a:r>
                      <a:endParaRPr lang="en-IN" dirty="0"/>
                    </a:p>
                  </a:txBody>
                  <a:tcPr/>
                </a:tc>
                <a:tc>
                  <a:txBody>
                    <a:bodyPr/>
                    <a:lstStyle/>
                    <a:p>
                      <a:pPr algn="ctr"/>
                      <a:r>
                        <a:rPr lang="en-IN" dirty="0" smtClean="0"/>
                        <a:t>4</a:t>
                      </a:r>
                      <a:endParaRPr lang="en-IN" dirty="0"/>
                    </a:p>
                  </a:txBody>
                  <a:tcPr/>
                </a:tc>
                <a:tc>
                  <a:txBody>
                    <a:bodyPr/>
                    <a:lstStyle/>
                    <a:p>
                      <a:pPr algn="ctr"/>
                      <a:r>
                        <a:rPr lang="en-IN" dirty="0" smtClean="0"/>
                        <a:t>2</a:t>
                      </a:r>
                      <a:endParaRPr lang="en-IN" dirty="0"/>
                    </a:p>
                  </a:txBody>
                  <a:tcPr/>
                </a:tc>
                <a:extLst>
                  <a:ext uri="{0D108BD9-81ED-4DB2-BD59-A6C34878D82A}">
                    <a16:rowId xmlns:a16="http://schemas.microsoft.com/office/drawing/2014/main" val="10010"/>
                  </a:ext>
                </a:extLst>
              </a:tr>
            </a:tbl>
          </a:graphicData>
        </a:graphic>
      </p:graphicFrame>
      <p:pic>
        <p:nvPicPr>
          <p:cNvPr id="8" name="Picture 7"/>
          <p:cNvPicPr>
            <a:picLocks noChangeAspect="1"/>
          </p:cNvPicPr>
          <p:nvPr/>
        </p:nvPicPr>
        <p:blipFill>
          <a:blip r:embed="rId2" cstate="print"/>
          <a:stretch>
            <a:fillRect/>
          </a:stretch>
        </p:blipFill>
        <p:spPr>
          <a:xfrm>
            <a:off x="6228184" y="4869160"/>
            <a:ext cx="457240" cy="493819"/>
          </a:xfrm>
          <a:prstGeom prst="rect">
            <a:avLst/>
          </a:prstGeom>
        </p:spPr>
      </p:pic>
      <p:pic>
        <p:nvPicPr>
          <p:cNvPr id="9" name="Picture 8"/>
          <p:cNvPicPr>
            <a:picLocks noChangeAspect="1"/>
          </p:cNvPicPr>
          <p:nvPr/>
        </p:nvPicPr>
        <p:blipFill>
          <a:blip r:embed="rId2" cstate="print"/>
          <a:stretch>
            <a:fillRect/>
          </a:stretch>
        </p:blipFill>
        <p:spPr>
          <a:xfrm>
            <a:off x="7740352" y="4550242"/>
            <a:ext cx="457240" cy="493819"/>
          </a:xfrm>
          <a:prstGeom prst="rect">
            <a:avLst/>
          </a:prstGeom>
        </p:spPr>
      </p:pic>
      <p:sp>
        <p:nvSpPr>
          <p:cNvPr id="10" name="Rectangle 9"/>
          <p:cNvSpPr/>
          <p:nvPr/>
        </p:nvSpPr>
        <p:spPr>
          <a:xfrm>
            <a:off x="4607718" y="2850149"/>
            <a:ext cx="360996" cy="369332"/>
          </a:xfrm>
          <a:prstGeom prst="rect">
            <a:avLst/>
          </a:prstGeom>
        </p:spPr>
        <p:txBody>
          <a:bodyPr wrap="none">
            <a:spAutoFit/>
          </a:bodyPr>
          <a:lstStyle/>
          <a:p>
            <a:r>
              <a:rPr lang="en-IN" dirty="0" smtClean="0">
                <a:sym typeface="Wingdings 2" panose="05020102010507070707" pitchFamily="18" charset="2"/>
              </a:rPr>
              <a:t></a:t>
            </a:r>
            <a:endParaRPr lang="en-IN"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18523294"/>
              </p:ext>
            </p:extLst>
          </p:nvPr>
        </p:nvGraphicFramePr>
        <p:xfrm>
          <a:off x="285686" y="332656"/>
          <a:ext cx="8858314" cy="1737364"/>
        </p:xfrm>
        <a:graphic>
          <a:graphicData uri="http://schemas.openxmlformats.org/drawingml/2006/table">
            <a:tbl>
              <a:tblPr firstRow="1" bandRow="1">
                <a:tableStyleId>{5C22544A-7EE6-4342-B048-85BDC9FD1C3A}</a:tableStyleId>
              </a:tblPr>
              <a:tblGrid>
                <a:gridCol w="2643205">
                  <a:extLst>
                    <a:ext uri="{9D8B030D-6E8A-4147-A177-3AD203B41FA5}">
                      <a16:colId xmlns:a16="http://schemas.microsoft.com/office/drawing/2014/main" val="20000"/>
                    </a:ext>
                  </a:extLst>
                </a:gridCol>
                <a:gridCol w="1571637">
                  <a:extLst>
                    <a:ext uri="{9D8B030D-6E8A-4147-A177-3AD203B41FA5}">
                      <a16:colId xmlns:a16="http://schemas.microsoft.com/office/drawing/2014/main" val="20001"/>
                    </a:ext>
                  </a:extLst>
                </a:gridCol>
                <a:gridCol w="1643075">
                  <a:extLst>
                    <a:ext uri="{9D8B030D-6E8A-4147-A177-3AD203B41FA5}">
                      <a16:colId xmlns:a16="http://schemas.microsoft.com/office/drawing/2014/main" val="20002"/>
                    </a:ext>
                  </a:extLst>
                </a:gridCol>
                <a:gridCol w="1571637">
                  <a:extLst>
                    <a:ext uri="{9D8B030D-6E8A-4147-A177-3AD203B41FA5}">
                      <a16:colId xmlns:a16="http://schemas.microsoft.com/office/drawing/2014/main" val="20003"/>
                    </a:ext>
                  </a:extLst>
                </a:gridCol>
                <a:gridCol w="1428760">
                  <a:extLst>
                    <a:ext uri="{9D8B030D-6E8A-4147-A177-3AD203B41FA5}">
                      <a16:colId xmlns:a16="http://schemas.microsoft.com/office/drawing/2014/main" val="20004"/>
                    </a:ext>
                  </a:extLst>
                </a:gridCol>
              </a:tblGrid>
              <a:tr h="457204">
                <a:tc>
                  <a:txBody>
                    <a:bodyPr/>
                    <a:lstStyle/>
                    <a:p>
                      <a:r>
                        <a:rPr lang="en-IN" b="0" dirty="0" smtClean="0">
                          <a:solidFill>
                            <a:schemeClr val="tx1"/>
                          </a:solidFill>
                        </a:rPr>
                        <a:t>Reg. post on facebook</a:t>
                      </a:r>
                      <a:endParaRPr lang="en-IN" b="0" dirty="0">
                        <a:solidFill>
                          <a:schemeClr val="tx1"/>
                        </a:solidFill>
                      </a:endParaRPr>
                    </a:p>
                  </a:txBody>
                  <a:tcPr>
                    <a:solidFill>
                      <a:schemeClr val="accent1">
                        <a:lumMod val="20000"/>
                        <a:lumOff val="80000"/>
                      </a:schemeClr>
                    </a:solidFill>
                  </a:tcPr>
                </a:tc>
                <a:tc>
                  <a:txBody>
                    <a:bodyPr/>
                    <a:lstStyle/>
                    <a:p>
                      <a:r>
                        <a:rPr lang="en-IN" dirty="0" smtClean="0">
                          <a:sym typeface="Wingdings 2" panose="05020102010507070707" pitchFamily="18" charset="2"/>
                        </a:rPr>
                        <a:t>          </a:t>
                      </a:r>
                      <a:r>
                        <a:rPr lang="en-IN" dirty="0" smtClean="0">
                          <a:solidFill>
                            <a:schemeClr val="tx1"/>
                          </a:solidFill>
                          <a:sym typeface="Wingdings 2" panose="05020102010507070707" pitchFamily="18" charset="2"/>
                        </a:rPr>
                        <a:t></a:t>
                      </a:r>
                      <a:endParaRPr lang="en-IN" dirty="0">
                        <a:solidFill>
                          <a:schemeClr val="tx1"/>
                        </a:solidFill>
                      </a:endParaRPr>
                    </a:p>
                  </a:txBody>
                  <a:tcPr>
                    <a:solidFill>
                      <a:schemeClr val="accent1">
                        <a:lumMod val="20000"/>
                        <a:lumOff val="80000"/>
                      </a:schemeClr>
                    </a:solidFill>
                  </a:tcPr>
                </a:tc>
                <a:tc>
                  <a:txBody>
                    <a:bodyPr/>
                    <a:lstStyle/>
                    <a:p>
                      <a:r>
                        <a:rPr lang="en-IN" dirty="0" smtClean="0">
                          <a:sym typeface="Wingdings 2" panose="05020102010507070707" pitchFamily="18" charset="2"/>
                        </a:rPr>
                        <a:t>         </a:t>
                      </a:r>
                      <a:r>
                        <a:rPr lang="en-IN" dirty="0" smtClean="0">
                          <a:solidFill>
                            <a:schemeClr val="tx1"/>
                          </a:solidFill>
                          <a:sym typeface="Wingdings 2" panose="05020102010507070707" pitchFamily="18" charset="2"/>
                        </a:rPr>
                        <a:t> </a:t>
                      </a:r>
                      <a:endParaRPr lang="en-IN" dirty="0">
                        <a:solidFill>
                          <a:schemeClr val="tx1"/>
                        </a:solidFill>
                      </a:endParaRPr>
                    </a:p>
                  </a:txBody>
                  <a:tcPr>
                    <a:solidFill>
                      <a:schemeClr val="accent1">
                        <a:lumMod val="20000"/>
                        <a:lumOff val="80000"/>
                      </a:schemeClr>
                    </a:solidFill>
                  </a:tcPr>
                </a:tc>
                <a:tc>
                  <a:txBody>
                    <a:bodyPr/>
                    <a:lstStyle/>
                    <a:p>
                      <a:r>
                        <a:rPr lang="en-IN" dirty="0" smtClean="0">
                          <a:sym typeface="Wingdings 2" panose="05020102010507070707" pitchFamily="18" charset="2"/>
                        </a:rPr>
                        <a:t>          </a:t>
                      </a:r>
                      <a:r>
                        <a:rPr lang="en-IN" dirty="0" smtClean="0">
                          <a:solidFill>
                            <a:schemeClr val="tx1"/>
                          </a:solidFill>
                          <a:sym typeface="Wingdings 2" panose="05020102010507070707" pitchFamily="18" charset="2"/>
                        </a:rPr>
                        <a:t></a:t>
                      </a:r>
                      <a:endParaRPr lang="en-IN" dirty="0">
                        <a:solidFill>
                          <a:schemeClr val="tx1"/>
                        </a:solidFill>
                      </a:endParaRPr>
                    </a:p>
                  </a:txBody>
                  <a:tcPr>
                    <a:solidFill>
                      <a:schemeClr val="accent1">
                        <a:lumMod val="20000"/>
                        <a:lumOff val="80000"/>
                      </a:schemeClr>
                    </a:solidFill>
                  </a:tcPr>
                </a:tc>
                <a:tc>
                  <a:txBody>
                    <a:bodyPr/>
                    <a:lstStyle/>
                    <a:p>
                      <a:r>
                        <a:rPr lang="en-IN" dirty="0" smtClean="0">
                          <a:sym typeface="Wingdings 2" panose="05020102010507070707" pitchFamily="18" charset="2"/>
                        </a:rPr>
                        <a:t>         </a:t>
                      </a:r>
                      <a:r>
                        <a:rPr lang="en-IN" dirty="0" smtClean="0">
                          <a:solidFill>
                            <a:schemeClr val="tx1"/>
                          </a:solidFill>
                          <a:sym typeface="Wingdings 2" panose="05020102010507070707" pitchFamily="18" charset="2"/>
                        </a:rPr>
                        <a:t></a:t>
                      </a:r>
                      <a:endParaRPr lang="en-IN"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10000"/>
                  </a:ext>
                </a:extLst>
              </a:tr>
              <a:tr h="457204">
                <a:tc>
                  <a:txBody>
                    <a:bodyPr/>
                    <a:lstStyle/>
                    <a:p>
                      <a:r>
                        <a:rPr lang="en-IN" dirty="0" smtClean="0"/>
                        <a:t>Logo on face of exhibition </a:t>
                      </a:r>
                    </a:p>
                    <a:p>
                      <a:r>
                        <a:rPr lang="en-IN" dirty="0" smtClean="0"/>
                        <a:t>table</a:t>
                      </a:r>
                      <a:endParaRPr lang="en-IN" dirty="0"/>
                    </a:p>
                  </a:txBody>
                  <a:tcPr/>
                </a:tc>
                <a:tc>
                  <a:txBody>
                    <a:bodyPr/>
                    <a:lstStyle/>
                    <a:p>
                      <a:pPr algn="ctr"/>
                      <a:r>
                        <a:rPr lang="en-IN" dirty="0" smtClean="0"/>
                        <a:t>60%</a:t>
                      </a:r>
                      <a:endParaRPr lang="en-IN" dirty="0"/>
                    </a:p>
                  </a:txBody>
                  <a:tcPr/>
                </a:tc>
                <a:tc>
                  <a:txBody>
                    <a:bodyPr/>
                    <a:lstStyle/>
                    <a:p>
                      <a:pPr algn="ctr"/>
                      <a:r>
                        <a:rPr lang="en-IN" dirty="0" smtClean="0"/>
                        <a:t>25%</a:t>
                      </a:r>
                      <a:endParaRPr lang="en-IN" dirty="0"/>
                    </a:p>
                  </a:txBody>
                  <a:tcPr/>
                </a:tc>
                <a:tc>
                  <a:txBody>
                    <a:bodyPr/>
                    <a:lstStyle/>
                    <a:p>
                      <a:pPr algn="ctr"/>
                      <a:r>
                        <a:rPr lang="en-IN" dirty="0" smtClean="0"/>
                        <a:t>10%</a:t>
                      </a:r>
                      <a:endParaRPr lang="en-IN" dirty="0"/>
                    </a:p>
                  </a:txBody>
                  <a:tcPr/>
                </a:tc>
                <a:tc>
                  <a:txBody>
                    <a:bodyPr/>
                    <a:lstStyle/>
                    <a:p>
                      <a:pPr algn="ctr"/>
                      <a:r>
                        <a:rPr lang="en-IN" dirty="0" smtClean="0"/>
                        <a:t>5%</a:t>
                      </a:r>
                      <a:endParaRPr lang="en-IN" dirty="0"/>
                    </a:p>
                  </a:txBody>
                  <a:tcPr/>
                </a:tc>
                <a:extLst>
                  <a:ext uri="{0D108BD9-81ED-4DB2-BD59-A6C34878D82A}">
                    <a16:rowId xmlns:a16="http://schemas.microsoft.com/office/drawing/2014/main" val="10001"/>
                  </a:ext>
                </a:extLst>
              </a:tr>
              <a:tr h="457204">
                <a:tc>
                  <a:txBody>
                    <a:bodyPr/>
                    <a:lstStyle/>
                    <a:p>
                      <a:r>
                        <a:rPr lang="en-IN" dirty="0" smtClean="0"/>
                        <a:t>Logo on participation </a:t>
                      </a:r>
                    </a:p>
                    <a:p>
                      <a:r>
                        <a:rPr lang="en-IN" dirty="0" smtClean="0"/>
                        <a:t>certificates</a:t>
                      </a:r>
                      <a:endParaRPr lang="en-IN" dirty="0"/>
                    </a:p>
                  </a:txBody>
                  <a:tcPr/>
                </a:tc>
                <a:tc>
                  <a:txBody>
                    <a:bodyPr/>
                    <a:lstStyle/>
                    <a:p>
                      <a:r>
                        <a:rPr lang="en-IN" dirty="0" smtClean="0">
                          <a:sym typeface="Wingdings 2" panose="05020102010507070707" pitchFamily="18" charset="2"/>
                        </a:rPr>
                        <a:t>           </a:t>
                      </a:r>
                      <a:endParaRPr lang="en-IN" dirty="0"/>
                    </a:p>
                  </a:txBody>
                  <a:tcPr/>
                </a:tc>
                <a:tc>
                  <a:txBody>
                    <a:bodyPr/>
                    <a:lstStyle/>
                    <a:p>
                      <a:r>
                        <a:rPr lang="en-IN" dirty="0" smtClean="0">
                          <a:sym typeface="Wingdings 2" panose="05020102010507070707" pitchFamily="18" charset="2"/>
                        </a:rPr>
                        <a:t>           </a:t>
                      </a:r>
                      <a:endParaRPr lang="en-IN" dirty="0"/>
                    </a:p>
                  </a:txBody>
                  <a:tcPr/>
                </a:tc>
                <a:tc>
                  <a:txBody>
                    <a:bodyPr/>
                    <a:lstStyle/>
                    <a:p>
                      <a:r>
                        <a:rPr lang="en-IN" dirty="0" smtClean="0">
                          <a:sym typeface="Wingdings 2" panose="05020102010507070707" pitchFamily="18" charset="2"/>
                        </a:rPr>
                        <a:t>            </a:t>
                      </a:r>
                      <a:endParaRPr lang="en-IN" dirty="0"/>
                    </a:p>
                  </a:txBody>
                  <a:tcPr/>
                </a:tc>
                <a:tc>
                  <a:txBody>
                    <a:bodyPr/>
                    <a:lstStyle/>
                    <a:p>
                      <a:endParaRPr lang="en-IN" dirty="0"/>
                    </a:p>
                  </a:txBody>
                  <a:tcPr/>
                </a:tc>
                <a:extLst>
                  <a:ext uri="{0D108BD9-81ED-4DB2-BD59-A6C34878D82A}">
                    <a16:rowId xmlns:a16="http://schemas.microsoft.com/office/drawing/2014/main" val="10002"/>
                  </a:ext>
                </a:extLst>
              </a:tr>
            </a:tbl>
          </a:graphicData>
        </a:graphic>
      </p:graphicFrame>
      <p:sp>
        <p:nvSpPr>
          <p:cNvPr id="5" name="TextBox 4"/>
          <p:cNvSpPr txBox="1"/>
          <p:nvPr/>
        </p:nvSpPr>
        <p:spPr>
          <a:xfrm>
            <a:off x="214282" y="3643314"/>
            <a:ext cx="4714908" cy="400110"/>
          </a:xfrm>
          <a:prstGeom prst="rect">
            <a:avLst/>
          </a:prstGeom>
          <a:noFill/>
        </p:spPr>
        <p:txBody>
          <a:bodyPr wrap="square" rtlCol="0">
            <a:spAutoFit/>
          </a:bodyPr>
          <a:lstStyle/>
          <a:p>
            <a:r>
              <a:rPr lang="en-IN" sz="2000" b="1" u="sng" dirty="0" smtClean="0">
                <a:solidFill>
                  <a:schemeClr val="accent3">
                    <a:lumMod val="75000"/>
                  </a:schemeClr>
                </a:solidFill>
                <a:latin typeface="Times New Roman" panose="02020603050405020304" pitchFamily="18" charset="0"/>
                <a:cs typeface="Times New Roman" panose="02020603050405020304" pitchFamily="18" charset="0"/>
              </a:rPr>
              <a:t>Sponsors in kind:</a:t>
            </a:r>
          </a:p>
        </p:txBody>
      </p:sp>
      <p:sp>
        <p:nvSpPr>
          <p:cNvPr id="6" name="TextBox 5"/>
          <p:cNvSpPr txBox="1"/>
          <p:nvPr/>
        </p:nvSpPr>
        <p:spPr>
          <a:xfrm>
            <a:off x="285720" y="4014328"/>
            <a:ext cx="8572560" cy="923330"/>
          </a:xfrm>
          <a:prstGeom prst="rect">
            <a:avLst/>
          </a:prstGeom>
          <a:noFill/>
        </p:spPr>
        <p:txBody>
          <a:bodyPr wrap="square" rtlCol="0">
            <a:spAutoFit/>
          </a:bodyPr>
          <a:lstStyle/>
          <a:p>
            <a:pPr marL="285750" indent="-285750">
              <a:buFont typeface="Wingdings" panose="05000000000000000000" pitchFamily="2" charset="2"/>
              <a:buChar char="Ø"/>
            </a:pPr>
            <a:r>
              <a:rPr lang="en-IN" dirty="0" smtClean="0">
                <a:latin typeface="Times New Roman" panose="02020603050405020304" pitchFamily="18" charset="0"/>
                <a:cs typeface="Times New Roman" panose="02020603050405020304" pitchFamily="18" charset="0"/>
              </a:rPr>
              <a:t>Financial sponsors</a:t>
            </a:r>
          </a:p>
          <a:p>
            <a:pPr marL="285750" indent="-285750">
              <a:buFont typeface="Wingdings" panose="05000000000000000000" pitchFamily="2" charset="2"/>
              <a:buChar char="Ø"/>
            </a:pPr>
            <a:r>
              <a:rPr lang="en-IN" dirty="0" smtClean="0">
                <a:latin typeface="Times New Roman" panose="02020603050405020304" pitchFamily="18" charset="0"/>
                <a:cs typeface="Times New Roman" panose="02020603050405020304" pitchFamily="18" charset="0"/>
              </a:rPr>
              <a:t>In-kind sponsors :- In kind sponsors contribute goods or services rather than cash as their sponsorship offering.</a:t>
            </a:r>
            <a:endParaRPr lang="en-IN"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43174" y="285728"/>
            <a:ext cx="4214842" cy="646331"/>
          </a:xfrm>
          <a:prstGeom prst="rect">
            <a:avLst/>
          </a:prstGeom>
          <a:noFill/>
        </p:spPr>
        <p:txBody>
          <a:bodyPr wrap="square" rtlCol="0">
            <a:spAutoFit/>
          </a:bodyPr>
          <a:lstStyle/>
          <a:p>
            <a:r>
              <a:rPr lang="en-IN" sz="3600" b="1" u="sng" dirty="0" smtClean="0">
                <a:solidFill>
                  <a:schemeClr val="accent3">
                    <a:lumMod val="75000"/>
                  </a:schemeClr>
                </a:solidFill>
                <a:latin typeface="Times New Roman" panose="02020603050405020304" pitchFamily="18" charset="0"/>
                <a:ea typeface="HGSHeiseiKakugothictaiW5" pitchFamily="50" charset="-128"/>
                <a:cs typeface="Times New Roman" panose="02020603050405020304" pitchFamily="18" charset="0"/>
              </a:rPr>
              <a:t>Program Highlights  </a:t>
            </a:r>
            <a:endParaRPr lang="en-IN" sz="3600" b="1" u="sng" dirty="0">
              <a:solidFill>
                <a:schemeClr val="accent3">
                  <a:lumMod val="75000"/>
                </a:schemeClr>
              </a:solidFill>
              <a:latin typeface="Times New Roman" panose="02020603050405020304" pitchFamily="18" charset="0"/>
              <a:ea typeface="HGSHeiseiKakugothictaiW5" pitchFamily="50" charset="-128"/>
              <a:cs typeface="Times New Roman" panose="02020603050405020304" pitchFamily="18" charset="0"/>
            </a:endParaRPr>
          </a:p>
        </p:txBody>
      </p:sp>
      <p:sp>
        <p:nvSpPr>
          <p:cNvPr id="5" name="TextBox 4"/>
          <p:cNvSpPr txBox="1"/>
          <p:nvPr/>
        </p:nvSpPr>
        <p:spPr>
          <a:xfrm>
            <a:off x="611560" y="1225433"/>
            <a:ext cx="3429024" cy="1908215"/>
          </a:xfrm>
          <a:prstGeom prst="rect">
            <a:avLst/>
          </a:prstGeom>
          <a:noFill/>
        </p:spPr>
        <p:txBody>
          <a:bodyPr wrap="square" rtlCol="0">
            <a:spAutoFit/>
          </a:bodyPr>
          <a:lstStyle/>
          <a:p>
            <a:r>
              <a:rPr lang="en-IN" sz="2400" b="1" dirty="0" smtClean="0">
                <a:solidFill>
                  <a:schemeClr val="accent1">
                    <a:lumMod val="75000"/>
                  </a:schemeClr>
                </a:solidFill>
                <a:latin typeface="Times New Roman" panose="02020603050405020304" pitchFamily="18" charset="0"/>
                <a:cs typeface="Times New Roman" panose="02020603050405020304" pitchFamily="18" charset="0"/>
              </a:rPr>
              <a:t>Day 1</a:t>
            </a:r>
          </a:p>
          <a:p>
            <a:r>
              <a:rPr lang="en-IN" sz="1600" dirty="0" smtClean="0">
                <a:solidFill>
                  <a:schemeClr val="accent1">
                    <a:lumMod val="75000"/>
                  </a:schemeClr>
                </a:solidFill>
                <a:latin typeface="Times New Roman" panose="02020603050405020304" pitchFamily="18" charset="0"/>
                <a:cs typeface="Times New Roman" panose="02020603050405020304" pitchFamily="18" charset="0"/>
              </a:rPr>
              <a:t>20</a:t>
            </a:r>
            <a:r>
              <a:rPr lang="en-IN" sz="1600" baseline="30000" dirty="0" smtClean="0">
                <a:solidFill>
                  <a:schemeClr val="accent1">
                    <a:lumMod val="75000"/>
                  </a:schemeClr>
                </a:solidFill>
                <a:latin typeface="Times New Roman" panose="02020603050405020304" pitchFamily="18" charset="0"/>
                <a:cs typeface="Times New Roman" panose="02020603050405020304" pitchFamily="18" charset="0"/>
              </a:rPr>
              <a:t>th</a:t>
            </a:r>
            <a:r>
              <a:rPr lang="en-IN" sz="1600" dirty="0" smtClean="0">
                <a:solidFill>
                  <a:schemeClr val="accent1">
                    <a:lumMod val="75000"/>
                  </a:schemeClr>
                </a:solidFill>
                <a:latin typeface="Times New Roman" panose="02020603050405020304" pitchFamily="18" charset="0"/>
                <a:cs typeface="Times New Roman" panose="02020603050405020304" pitchFamily="18" charset="0"/>
              </a:rPr>
              <a:t> April</a:t>
            </a:r>
          </a:p>
          <a:p>
            <a:endParaRPr lang="en-IN" dirty="0" smtClean="0">
              <a:solidFill>
                <a:schemeClr val="accent1">
                  <a:lumMod val="75000"/>
                </a:schemeClr>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q"/>
            </a:pPr>
            <a:r>
              <a:rPr lang="en-IN" sz="2000" b="1" dirty="0" smtClean="0">
                <a:solidFill>
                  <a:schemeClr val="accent2">
                    <a:lumMod val="75000"/>
                  </a:schemeClr>
                </a:solidFill>
                <a:latin typeface="Times New Roman" panose="02020603050405020304" pitchFamily="18" charset="0"/>
                <a:cs typeface="Times New Roman" panose="02020603050405020304" pitchFamily="18" charset="0"/>
              </a:rPr>
              <a:t>Code Arena</a:t>
            </a:r>
          </a:p>
          <a:p>
            <a:pPr marL="342900" indent="-342900">
              <a:buFont typeface="Wingdings" panose="05000000000000000000" pitchFamily="2" charset="2"/>
              <a:buChar char="q"/>
            </a:pPr>
            <a:r>
              <a:rPr lang="en-IN" sz="2000" b="1" dirty="0" err="1" smtClean="0">
                <a:solidFill>
                  <a:schemeClr val="accent2">
                    <a:lumMod val="75000"/>
                  </a:schemeClr>
                </a:solidFill>
                <a:latin typeface="Times New Roman" panose="02020603050405020304" pitchFamily="18" charset="0"/>
                <a:cs typeface="Times New Roman" panose="02020603050405020304" pitchFamily="18" charset="0"/>
              </a:rPr>
              <a:t>Quizzard</a:t>
            </a:r>
            <a:endParaRPr lang="en-IN" sz="2000" b="1" dirty="0" smtClean="0">
              <a:solidFill>
                <a:schemeClr val="accent2">
                  <a:lumMod val="75000"/>
                </a:schemeClr>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q"/>
            </a:pPr>
            <a:r>
              <a:rPr lang="en-IN" sz="2000" b="1" dirty="0" smtClean="0">
                <a:solidFill>
                  <a:schemeClr val="accent2">
                    <a:lumMod val="75000"/>
                  </a:schemeClr>
                </a:solidFill>
                <a:latin typeface="Times New Roman" panose="02020603050405020304" pitchFamily="18" charset="0"/>
                <a:cs typeface="Times New Roman" panose="02020603050405020304" pitchFamily="18" charset="0"/>
              </a:rPr>
              <a:t>Project exhibition</a:t>
            </a:r>
          </a:p>
        </p:txBody>
      </p:sp>
      <p:sp>
        <p:nvSpPr>
          <p:cNvPr id="6" name="TextBox 5"/>
          <p:cNvSpPr txBox="1"/>
          <p:nvPr/>
        </p:nvSpPr>
        <p:spPr>
          <a:xfrm>
            <a:off x="5143504" y="1071546"/>
            <a:ext cx="3643338" cy="2215991"/>
          </a:xfrm>
          <a:prstGeom prst="rect">
            <a:avLst/>
          </a:prstGeom>
          <a:noFill/>
        </p:spPr>
        <p:txBody>
          <a:bodyPr wrap="square" rtlCol="0">
            <a:spAutoFit/>
          </a:bodyPr>
          <a:lstStyle/>
          <a:p>
            <a:r>
              <a:rPr lang="en-IN" sz="2400" b="1" dirty="0" smtClean="0">
                <a:solidFill>
                  <a:schemeClr val="accent1">
                    <a:lumMod val="75000"/>
                  </a:schemeClr>
                </a:solidFill>
                <a:latin typeface="Times New Roman" panose="02020603050405020304" pitchFamily="18" charset="0"/>
                <a:cs typeface="Times New Roman" panose="02020603050405020304" pitchFamily="18" charset="0"/>
              </a:rPr>
              <a:t>Day 2</a:t>
            </a:r>
          </a:p>
          <a:p>
            <a:r>
              <a:rPr lang="en-IN" sz="1600" dirty="0" smtClean="0">
                <a:solidFill>
                  <a:schemeClr val="accent1">
                    <a:lumMod val="75000"/>
                  </a:schemeClr>
                </a:solidFill>
                <a:latin typeface="Times New Roman" panose="02020603050405020304" pitchFamily="18" charset="0"/>
                <a:cs typeface="Times New Roman" panose="02020603050405020304" pitchFamily="18" charset="0"/>
              </a:rPr>
              <a:t>21</a:t>
            </a:r>
            <a:r>
              <a:rPr lang="en-IN" sz="1600" baseline="30000" dirty="0" smtClean="0">
                <a:solidFill>
                  <a:schemeClr val="accent1">
                    <a:lumMod val="75000"/>
                  </a:schemeClr>
                </a:solidFill>
                <a:latin typeface="Times New Roman" panose="02020603050405020304" pitchFamily="18" charset="0"/>
                <a:cs typeface="Times New Roman" panose="02020603050405020304" pitchFamily="18" charset="0"/>
              </a:rPr>
              <a:t>st</a:t>
            </a:r>
            <a:r>
              <a:rPr lang="en-IN" sz="1600" dirty="0" smtClean="0">
                <a:solidFill>
                  <a:schemeClr val="accent1">
                    <a:lumMod val="75000"/>
                  </a:schemeClr>
                </a:solidFill>
                <a:latin typeface="Times New Roman" panose="02020603050405020304" pitchFamily="18" charset="0"/>
                <a:cs typeface="Times New Roman" panose="02020603050405020304" pitchFamily="18" charset="0"/>
              </a:rPr>
              <a:t> April</a:t>
            </a:r>
          </a:p>
          <a:p>
            <a:endParaRPr lang="en-IN" dirty="0" smtClean="0">
              <a:solidFill>
                <a:schemeClr val="accent1">
                  <a:lumMod val="75000"/>
                </a:schemeClr>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q"/>
            </a:pPr>
            <a:r>
              <a:rPr lang="en-IN" sz="2000" b="1" dirty="0" smtClean="0">
                <a:solidFill>
                  <a:schemeClr val="accent2">
                    <a:lumMod val="75000"/>
                  </a:schemeClr>
                </a:solidFill>
                <a:latin typeface="Times New Roman" panose="02020603050405020304" pitchFamily="18" charset="0"/>
                <a:cs typeface="Times New Roman" panose="02020603050405020304" pitchFamily="18" charset="0"/>
              </a:rPr>
              <a:t>Webiator</a:t>
            </a:r>
          </a:p>
          <a:p>
            <a:pPr marL="342900" indent="-342900">
              <a:buFont typeface="Wingdings" panose="05000000000000000000" pitchFamily="2" charset="2"/>
              <a:buChar char="q"/>
            </a:pPr>
            <a:r>
              <a:rPr lang="en-IN" sz="2000" b="1" dirty="0" smtClean="0">
                <a:solidFill>
                  <a:schemeClr val="accent2">
                    <a:lumMod val="75000"/>
                  </a:schemeClr>
                </a:solidFill>
                <a:latin typeface="Times New Roman" panose="02020603050405020304" pitchFamily="18" charset="0"/>
                <a:cs typeface="Times New Roman" panose="02020603050405020304" pitchFamily="18" charset="0"/>
              </a:rPr>
              <a:t>Break-It &amp; Win-It</a:t>
            </a:r>
          </a:p>
          <a:p>
            <a:pPr marL="342900" indent="-342900">
              <a:buFont typeface="Wingdings" panose="05000000000000000000" pitchFamily="2" charset="2"/>
              <a:buChar char="q"/>
            </a:pPr>
            <a:r>
              <a:rPr lang="en-IN" sz="2000" b="1" dirty="0" smtClean="0">
                <a:solidFill>
                  <a:schemeClr val="accent2">
                    <a:lumMod val="75000"/>
                  </a:schemeClr>
                </a:solidFill>
                <a:latin typeface="Times New Roman" panose="02020603050405020304" pitchFamily="18" charset="0"/>
                <a:cs typeface="Times New Roman" panose="02020603050405020304" pitchFamily="18" charset="0"/>
              </a:rPr>
              <a:t>Technical talk</a:t>
            </a:r>
          </a:p>
          <a:p>
            <a:pPr marL="342900" indent="-342900">
              <a:buFont typeface="Wingdings" panose="05000000000000000000" pitchFamily="2" charset="2"/>
              <a:buChar char="q"/>
            </a:pPr>
            <a:r>
              <a:rPr lang="en-IN" sz="2000" b="1" dirty="0" smtClean="0">
                <a:solidFill>
                  <a:schemeClr val="accent2">
                    <a:lumMod val="75000"/>
                  </a:schemeClr>
                </a:solidFill>
                <a:latin typeface="Times New Roman" panose="02020603050405020304" pitchFamily="18" charset="0"/>
                <a:cs typeface="Times New Roman" panose="02020603050405020304" pitchFamily="18" charset="0"/>
              </a:rPr>
              <a:t>Technical Panel Discussion</a:t>
            </a:r>
            <a:endParaRPr lang="en-IN" sz="200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214282" y="3571876"/>
            <a:ext cx="8929718" cy="1477328"/>
          </a:xfrm>
          <a:prstGeom prst="rect">
            <a:avLst/>
          </a:prstGeom>
          <a:noFill/>
        </p:spPr>
        <p:txBody>
          <a:bodyPr wrap="square" rtlCol="0">
            <a:spAutoFit/>
          </a:bodyPr>
          <a:lstStyle/>
          <a:p>
            <a:r>
              <a:rPr lang="en-IN" b="1" dirty="0" smtClean="0">
                <a:latin typeface="Times New Roman" panose="02020603050405020304" pitchFamily="18" charset="0"/>
                <a:cs typeface="Times New Roman" panose="02020603050405020304" pitchFamily="18" charset="0"/>
              </a:rPr>
              <a:t>As an effective platform for new ideas and fruitful collaborations, we at Team MastishkAbhati believes this offers our partners an excellent opportunity to reach out and communicate with a larger audience. We sincerely believe that your company will be well-represented in MastishkAbhati 2018, and hope that you will decide to partner with us.</a:t>
            </a:r>
            <a:endParaRPr lang="en-IN"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14282" y="5072074"/>
            <a:ext cx="7929618" cy="646331"/>
          </a:xfrm>
          <a:prstGeom prst="rect">
            <a:avLst/>
          </a:prstGeom>
          <a:noFill/>
        </p:spPr>
        <p:txBody>
          <a:bodyPr wrap="square" rtlCol="0">
            <a:spAutoFit/>
          </a:bodyPr>
          <a:lstStyle/>
          <a:p>
            <a:r>
              <a:rPr lang="en-IN" b="1" dirty="0" smtClean="0">
                <a:solidFill>
                  <a:schemeClr val="accent6">
                    <a:lumMod val="75000"/>
                  </a:schemeClr>
                </a:solidFill>
                <a:latin typeface="Times New Roman" panose="02020603050405020304" pitchFamily="18" charset="0"/>
                <a:cs typeface="Times New Roman" panose="02020603050405020304" pitchFamily="18" charset="0"/>
              </a:rPr>
              <a:t>For more information, please feel  free to contact us, and our team will get back to you. Thanks for considering a partnership with G. L. Bajaj, Gr. Noida.</a:t>
            </a:r>
            <a:endParaRPr lang="en-IN" b="1" dirty="0">
              <a:solidFill>
                <a:schemeClr val="accent6">
                  <a:lumMod val="75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260648"/>
            <a:ext cx="2571768" cy="492443"/>
          </a:xfrm>
          <a:prstGeom prst="rect">
            <a:avLst/>
          </a:prstGeom>
          <a:noFill/>
        </p:spPr>
        <p:txBody>
          <a:bodyPr wrap="square" rtlCol="0">
            <a:spAutoFit/>
          </a:bodyPr>
          <a:lstStyle/>
          <a:p>
            <a:r>
              <a:rPr lang="en-IN" sz="2600" b="1" u="sng" dirty="0" smtClean="0">
                <a:solidFill>
                  <a:schemeClr val="accent2"/>
                </a:solidFill>
                <a:latin typeface="Times New Roman" panose="02020603050405020304" pitchFamily="18" charset="0"/>
                <a:cs typeface="Times New Roman" panose="02020603050405020304" pitchFamily="18" charset="0"/>
              </a:rPr>
              <a:t>Contact Details:</a:t>
            </a:r>
            <a:endParaRPr lang="en-IN" sz="2600" b="1" u="sng" dirty="0">
              <a:solidFill>
                <a:schemeClr val="accent2"/>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67544" y="761707"/>
            <a:ext cx="4215982" cy="5955476"/>
          </a:xfrm>
          <a:prstGeom prst="rect">
            <a:avLst/>
          </a:prstGeom>
          <a:noFill/>
        </p:spPr>
        <p:txBody>
          <a:bodyPr wrap="square" rtlCol="0">
            <a:spAutoFit/>
          </a:bodyPr>
          <a:lstStyle/>
          <a:p>
            <a:r>
              <a:rPr lang="en-IN" sz="2000" b="1" dirty="0" smtClean="0">
                <a:solidFill>
                  <a:schemeClr val="accent3">
                    <a:lumMod val="75000"/>
                  </a:schemeClr>
                </a:solidFill>
                <a:latin typeface="Times New Roman" panose="02020603050405020304" pitchFamily="18" charset="0"/>
                <a:cs typeface="Times New Roman" panose="02020603050405020304" pitchFamily="18" charset="0"/>
              </a:rPr>
              <a:t>MastishkAbhati  Patron:</a:t>
            </a:r>
          </a:p>
          <a:p>
            <a:r>
              <a:rPr lang="en-IN" sz="1900" b="1" dirty="0" smtClean="0">
                <a:solidFill>
                  <a:srgbClr val="002060"/>
                </a:solidFill>
                <a:latin typeface="Times New Roman" panose="02020603050405020304" pitchFamily="18" charset="0"/>
                <a:cs typeface="Times New Roman" panose="02020603050405020304" pitchFamily="18" charset="0"/>
              </a:rPr>
              <a:t>Mr. Pankaj Agarwal</a:t>
            </a:r>
          </a:p>
          <a:p>
            <a:endParaRPr lang="en-IN" sz="1900" b="1" dirty="0" smtClean="0">
              <a:solidFill>
                <a:srgbClr val="002060"/>
              </a:solidFill>
              <a:latin typeface="Times New Roman" panose="02020603050405020304" pitchFamily="18" charset="0"/>
              <a:cs typeface="Times New Roman" panose="02020603050405020304" pitchFamily="18" charset="0"/>
            </a:endParaRPr>
          </a:p>
          <a:p>
            <a:r>
              <a:rPr lang="en-IN" sz="1900" b="1" dirty="0" smtClean="0">
                <a:solidFill>
                  <a:schemeClr val="accent3">
                    <a:lumMod val="75000"/>
                  </a:schemeClr>
                </a:solidFill>
                <a:latin typeface="Times New Roman" panose="02020603050405020304" pitchFamily="18" charset="0"/>
                <a:cs typeface="Times New Roman" panose="02020603050405020304" pitchFamily="18" charset="0"/>
              </a:rPr>
              <a:t>MastishkAbhati  Convenor:</a:t>
            </a:r>
          </a:p>
          <a:p>
            <a:r>
              <a:rPr lang="en-IN" sz="1900" b="1" dirty="0" smtClean="0">
                <a:solidFill>
                  <a:srgbClr val="002060"/>
                </a:solidFill>
                <a:latin typeface="Times New Roman" panose="02020603050405020304" pitchFamily="18" charset="0"/>
                <a:cs typeface="Times New Roman" panose="02020603050405020304" pitchFamily="18" charset="0"/>
              </a:rPr>
              <a:t>Dr. Rajeev Agarwal</a:t>
            </a:r>
          </a:p>
          <a:p>
            <a:endParaRPr lang="en-IN" sz="1900" b="1" dirty="0" smtClean="0">
              <a:solidFill>
                <a:srgbClr val="002060"/>
              </a:solidFill>
              <a:latin typeface="Times New Roman" panose="02020603050405020304" pitchFamily="18" charset="0"/>
              <a:cs typeface="Times New Roman" panose="02020603050405020304" pitchFamily="18" charset="0"/>
            </a:endParaRPr>
          </a:p>
          <a:p>
            <a:r>
              <a:rPr lang="en-IN" sz="1900" b="1" dirty="0" smtClean="0">
                <a:solidFill>
                  <a:schemeClr val="accent3">
                    <a:lumMod val="75000"/>
                  </a:schemeClr>
                </a:solidFill>
                <a:latin typeface="Times New Roman" panose="02020603050405020304" pitchFamily="18" charset="0"/>
                <a:cs typeface="Times New Roman" panose="02020603050405020304" pitchFamily="18" charset="0"/>
              </a:rPr>
              <a:t>MastishkAbhati  Coordinator:</a:t>
            </a:r>
          </a:p>
          <a:p>
            <a:r>
              <a:rPr lang="en-IN" sz="1900" b="1" dirty="0" smtClean="0">
                <a:solidFill>
                  <a:srgbClr val="002060"/>
                </a:solidFill>
                <a:latin typeface="Times New Roman" panose="02020603050405020304" pitchFamily="18" charset="0"/>
                <a:cs typeface="Times New Roman" panose="02020603050405020304" pitchFamily="18" charset="0"/>
              </a:rPr>
              <a:t>Mr. </a:t>
            </a:r>
            <a:r>
              <a:rPr lang="en-IN" sz="1900" b="1" dirty="0" err="1" smtClean="0">
                <a:solidFill>
                  <a:srgbClr val="002060"/>
                </a:solidFill>
                <a:latin typeface="Times New Roman" panose="02020603050405020304" pitchFamily="18" charset="0"/>
                <a:cs typeface="Times New Roman" panose="02020603050405020304" pitchFamily="18" charset="0"/>
              </a:rPr>
              <a:t>Paras</a:t>
            </a:r>
            <a:r>
              <a:rPr lang="en-IN" sz="1900" b="1" dirty="0" smtClean="0">
                <a:solidFill>
                  <a:srgbClr val="002060"/>
                </a:solidFill>
                <a:latin typeface="Times New Roman" panose="02020603050405020304" pitchFamily="18" charset="0"/>
                <a:cs typeface="Times New Roman" panose="02020603050405020304" pitchFamily="18" charset="0"/>
              </a:rPr>
              <a:t> </a:t>
            </a:r>
            <a:r>
              <a:rPr lang="en-IN" sz="1900" b="1" dirty="0" err="1" smtClean="0">
                <a:solidFill>
                  <a:srgbClr val="002060"/>
                </a:solidFill>
                <a:latin typeface="Times New Roman" panose="02020603050405020304" pitchFamily="18" charset="0"/>
                <a:cs typeface="Times New Roman" panose="02020603050405020304" pitchFamily="18" charset="0"/>
              </a:rPr>
              <a:t>Bassi</a:t>
            </a:r>
            <a:endParaRPr lang="en-IN" sz="1900" b="1" dirty="0" smtClean="0">
              <a:solidFill>
                <a:srgbClr val="002060"/>
              </a:solidFill>
              <a:latin typeface="Times New Roman" panose="02020603050405020304" pitchFamily="18" charset="0"/>
              <a:cs typeface="Times New Roman" panose="02020603050405020304" pitchFamily="18" charset="0"/>
            </a:endParaRPr>
          </a:p>
          <a:p>
            <a:endParaRPr lang="en-IN" sz="1900" b="1" dirty="0" smtClean="0">
              <a:solidFill>
                <a:srgbClr val="002060"/>
              </a:solidFill>
              <a:latin typeface="Times New Roman" panose="02020603050405020304" pitchFamily="18" charset="0"/>
              <a:cs typeface="Times New Roman" panose="02020603050405020304" pitchFamily="18" charset="0"/>
            </a:endParaRPr>
          </a:p>
          <a:p>
            <a:r>
              <a:rPr lang="en-IN" sz="1900" b="1" dirty="0" smtClean="0">
                <a:solidFill>
                  <a:schemeClr val="accent3">
                    <a:lumMod val="75000"/>
                  </a:schemeClr>
                </a:solidFill>
                <a:latin typeface="Times New Roman" panose="02020603050405020304" pitchFamily="18" charset="0"/>
                <a:cs typeface="Times New Roman" panose="02020603050405020304" pitchFamily="18" charset="0"/>
              </a:rPr>
              <a:t>Sponsorship Team:</a:t>
            </a:r>
          </a:p>
          <a:p>
            <a:pPr marL="342900" indent="-342900">
              <a:buFont typeface="Wingdings" panose="05000000000000000000" pitchFamily="2" charset="2"/>
              <a:buChar char="v"/>
            </a:pPr>
            <a:r>
              <a:rPr lang="en-IN" sz="1900" b="1" dirty="0" smtClean="0">
                <a:solidFill>
                  <a:schemeClr val="accent2">
                    <a:lumMod val="75000"/>
                  </a:schemeClr>
                </a:solidFill>
                <a:latin typeface="Times New Roman" panose="02020603050405020304" pitchFamily="18" charset="0"/>
                <a:cs typeface="Times New Roman" panose="02020603050405020304" pitchFamily="18" charset="0"/>
              </a:rPr>
              <a:t>Mr. </a:t>
            </a:r>
            <a:r>
              <a:rPr lang="en-IN" sz="1900" b="1" dirty="0" err="1" smtClean="0">
                <a:solidFill>
                  <a:schemeClr val="accent2">
                    <a:lumMod val="75000"/>
                  </a:schemeClr>
                </a:solidFill>
                <a:latin typeface="Times New Roman" panose="02020603050405020304" pitchFamily="18" charset="0"/>
                <a:cs typeface="Times New Roman" panose="02020603050405020304" pitchFamily="18" charset="0"/>
              </a:rPr>
              <a:t>Shivam</a:t>
            </a:r>
            <a:r>
              <a:rPr lang="en-IN" sz="1900" b="1" dirty="0" smtClean="0">
                <a:solidFill>
                  <a:schemeClr val="accent2">
                    <a:lumMod val="75000"/>
                  </a:schemeClr>
                </a:solidFill>
                <a:latin typeface="Times New Roman" panose="02020603050405020304" pitchFamily="18" charset="0"/>
                <a:cs typeface="Times New Roman" panose="02020603050405020304" pitchFamily="18" charset="0"/>
              </a:rPr>
              <a:t> kr. Singh</a:t>
            </a:r>
          </a:p>
          <a:p>
            <a:r>
              <a:rPr lang="en-IN" sz="1900" b="1" dirty="0" smtClean="0">
                <a:solidFill>
                  <a:srgbClr val="002060"/>
                </a:solidFill>
                <a:latin typeface="Times New Roman" panose="02020603050405020304" pitchFamily="18" charset="0"/>
                <a:cs typeface="Times New Roman" panose="02020603050405020304" pitchFamily="18" charset="0"/>
              </a:rPr>
              <a:t>+</a:t>
            </a:r>
            <a:r>
              <a:rPr lang="en-IN" sz="1900" b="1" u="sng" dirty="0" smtClean="0">
                <a:solidFill>
                  <a:srgbClr val="002060"/>
                </a:solidFill>
                <a:latin typeface="Times New Roman" panose="02020603050405020304" pitchFamily="18" charset="0"/>
                <a:cs typeface="Times New Roman" panose="02020603050405020304" pitchFamily="18" charset="0"/>
              </a:rPr>
              <a:t>91-8527713990</a:t>
            </a:r>
            <a:endParaRPr lang="en-IN" sz="1900" b="1" dirty="0" smtClean="0">
              <a:solidFill>
                <a:srgbClr val="00206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IN" sz="1900" b="1" dirty="0" smtClean="0">
                <a:solidFill>
                  <a:schemeClr val="accent2">
                    <a:lumMod val="75000"/>
                  </a:schemeClr>
                </a:solidFill>
                <a:latin typeface="Times New Roman" panose="02020603050405020304" pitchFamily="18" charset="0"/>
                <a:cs typeface="Times New Roman" panose="02020603050405020304" pitchFamily="18" charset="0"/>
              </a:rPr>
              <a:t>Ms. </a:t>
            </a:r>
            <a:r>
              <a:rPr lang="en-IN" sz="1900" b="1" dirty="0" err="1" smtClean="0">
                <a:solidFill>
                  <a:schemeClr val="accent2">
                    <a:lumMod val="75000"/>
                  </a:schemeClr>
                </a:solidFill>
                <a:latin typeface="Times New Roman" panose="02020603050405020304" pitchFamily="18" charset="0"/>
                <a:cs typeface="Times New Roman" panose="02020603050405020304" pitchFamily="18" charset="0"/>
              </a:rPr>
              <a:t>Soumya</a:t>
            </a:r>
            <a:r>
              <a:rPr lang="en-IN" sz="1900" b="1" dirty="0" smtClean="0">
                <a:solidFill>
                  <a:schemeClr val="accent2">
                    <a:lumMod val="75000"/>
                  </a:schemeClr>
                </a:solidFill>
                <a:latin typeface="Times New Roman" panose="02020603050405020304" pitchFamily="18" charset="0"/>
                <a:cs typeface="Times New Roman" panose="02020603050405020304" pitchFamily="18" charset="0"/>
              </a:rPr>
              <a:t> </a:t>
            </a:r>
            <a:r>
              <a:rPr lang="en-IN" sz="1900" b="1" dirty="0" err="1" smtClean="0">
                <a:solidFill>
                  <a:schemeClr val="accent2">
                    <a:lumMod val="75000"/>
                  </a:schemeClr>
                </a:solidFill>
                <a:latin typeface="Times New Roman" panose="02020603050405020304" pitchFamily="18" charset="0"/>
                <a:cs typeface="Times New Roman" panose="02020603050405020304" pitchFamily="18" charset="0"/>
              </a:rPr>
              <a:t>jain</a:t>
            </a:r>
            <a:r>
              <a:rPr lang="en-IN" sz="1900" b="1" dirty="0">
                <a:solidFill>
                  <a:schemeClr val="accent2">
                    <a:lumMod val="75000"/>
                  </a:schemeClr>
                </a:solidFill>
                <a:latin typeface="Times New Roman" panose="02020603050405020304" pitchFamily="18" charset="0"/>
                <a:cs typeface="Times New Roman" panose="02020603050405020304" pitchFamily="18" charset="0"/>
              </a:rPr>
              <a:t> </a:t>
            </a:r>
            <a:endParaRPr lang="en-IN" sz="1900" b="1" dirty="0" smtClean="0">
              <a:solidFill>
                <a:schemeClr val="accent2">
                  <a:lumMod val="75000"/>
                </a:schemeClr>
              </a:solidFill>
              <a:latin typeface="Times New Roman" panose="02020603050405020304" pitchFamily="18" charset="0"/>
              <a:cs typeface="Times New Roman" panose="02020603050405020304" pitchFamily="18" charset="0"/>
            </a:endParaRPr>
          </a:p>
          <a:p>
            <a:r>
              <a:rPr lang="en-IN" sz="1900" b="1" dirty="0" smtClean="0">
                <a:solidFill>
                  <a:srgbClr val="002060"/>
                </a:solidFill>
                <a:latin typeface="Times New Roman" panose="02020603050405020304" pitchFamily="18" charset="0"/>
                <a:cs typeface="Times New Roman" panose="02020603050405020304" pitchFamily="18" charset="0"/>
              </a:rPr>
              <a:t>+</a:t>
            </a:r>
            <a:r>
              <a:rPr lang="en-IN" sz="1900" b="1" u="sng" dirty="0" smtClean="0">
                <a:solidFill>
                  <a:srgbClr val="002060"/>
                </a:solidFill>
                <a:latin typeface="Times New Roman" panose="02020603050405020304" pitchFamily="18" charset="0"/>
                <a:cs typeface="Times New Roman" panose="02020603050405020304" pitchFamily="18" charset="0"/>
              </a:rPr>
              <a:t>91-8588980106</a:t>
            </a:r>
            <a:endParaRPr lang="en-IN" sz="1900" b="1" dirty="0" smtClean="0">
              <a:solidFill>
                <a:srgbClr val="00206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IN" sz="1900" b="1" dirty="0" smtClean="0">
                <a:solidFill>
                  <a:schemeClr val="accent2">
                    <a:lumMod val="75000"/>
                  </a:schemeClr>
                </a:solidFill>
                <a:latin typeface="Times New Roman" panose="02020603050405020304" pitchFamily="18" charset="0"/>
                <a:cs typeface="Times New Roman" panose="02020603050405020304" pitchFamily="18" charset="0"/>
              </a:rPr>
              <a:t>Mr. </a:t>
            </a:r>
            <a:r>
              <a:rPr lang="en-IN" sz="1900" b="1" dirty="0" err="1" smtClean="0">
                <a:solidFill>
                  <a:schemeClr val="accent2">
                    <a:lumMod val="75000"/>
                  </a:schemeClr>
                </a:solidFill>
                <a:latin typeface="Times New Roman" panose="02020603050405020304" pitchFamily="18" charset="0"/>
                <a:cs typeface="Times New Roman" panose="02020603050405020304" pitchFamily="18" charset="0"/>
              </a:rPr>
              <a:t>Prabahakarn</a:t>
            </a:r>
            <a:r>
              <a:rPr lang="en-IN" sz="1900" b="1" dirty="0" smtClean="0">
                <a:solidFill>
                  <a:schemeClr val="accent2">
                    <a:lumMod val="75000"/>
                  </a:schemeClr>
                </a:solidFill>
                <a:latin typeface="Times New Roman" panose="02020603050405020304" pitchFamily="18" charset="0"/>
                <a:cs typeface="Times New Roman" panose="02020603050405020304" pitchFamily="18" charset="0"/>
              </a:rPr>
              <a:t> Singh </a:t>
            </a:r>
          </a:p>
          <a:p>
            <a:r>
              <a:rPr lang="en-IN" sz="1900" b="1" dirty="0" smtClean="0">
                <a:solidFill>
                  <a:srgbClr val="002060"/>
                </a:solidFill>
                <a:latin typeface="Times New Roman" panose="02020603050405020304" pitchFamily="18" charset="0"/>
                <a:cs typeface="Times New Roman" panose="02020603050405020304" pitchFamily="18" charset="0"/>
              </a:rPr>
              <a:t>+</a:t>
            </a:r>
            <a:r>
              <a:rPr lang="en-IN" sz="1900" b="1" u="sng" dirty="0" smtClean="0">
                <a:solidFill>
                  <a:srgbClr val="002060"/>
                </a:solidFill>
                <a:latin typeface="Times New Roman" panose="02020603050405020304" pitchFamily="18" charset="0"/>
                <a:cs typeface="Times New Roman" panose="02020603050405020304" pitchFamily="18" charset="0"/>
              </a:rPr>
              <a:t>91-8448622263</a:t>
            </a:r>
            <a:endParaRPr lang="en-IN" sz="1900" b="1" u="sng" dirty="0">
              <a:solidFill>
                <a:srgbClr val="00206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IN" sz="1900" b="1" dirty="0" smtClean="0">
                <a:solidFill>
                  <a:schemeClr val="accent2">
                    <a:lumMod val="75000"/>
                  </a:schemeClr>
                </a:solidFill>
                <a:latin typeface="Times New Roman" panose="02020603050405020304" pitchFamily="18" charset="0"/>
                <a:cs typeface="Times New Roman" panose="02020603050405020304" pitchFamily="18" charset="0"/>
              </a:rPr>
              <a:t>Amit </a:t>
            </a:r>
            <a:r>
              <a:rPr lang="en-IN" sz="1900" b="1" dirty="0" err="1">
                <a:solidFill>
                  <a:schemeClr val="accent2">
                    <a:lumMod val="75000"/>
                  </a:schemeClr>
                </a:solidFill>
                <a:latin typeface="Times New Roman" panose="02020603050405020304" pitchFamily="18" charset="0"/>
                <a:cs typeface="Times New Roman" panose="02020603050405020304" pitchFamily="18" charset="0"/>
              </a:rPr>
              <a:t>J</a:t>
            </a:r>
            <a:r>
              <a:rPr lang="en-IN" sz="1900" b="1" dirty="0" err="1" smtClean="0">
                <a:solidFill>
                  <a:schemeClr val="accent2">
                    <a:lumMod val="75000"/>
                  </a:schemeClr>
                </a:solidFill>
                <a:latin typeface="Times New Roman" panose="02020603050405020304" pitchFamily="18" charset="0"/>
                <a:cs typeface="Times New Roman" panose="02020603050405020304" pitchFamily="18" charset="0"/>
              </a:rPr>
              <a:t>aswal</a:t>
            </a:r>
            <a:r>
              <a:rPr lang="en-IN" sz="1900" b="1" dirty="0" smtClean="0">
                <a:solidFill>
                  <a:schemeClr val="accent2">
                    <a:lumMod val="75000"/>
                  </a:schemeClr>
                </a:solidFill>
                <a:latin typeface="Times New Roman" panose="02020603050405020304" pitchFamily="18" charset="0"/>
                <a:cs typeface="Times New Roman" panose="02020603050405020304" pitchFamily="18" charset="0"/>
              </a:rPr>
              <a:t> </a:t>
            </a:r>
          </a:p>
          <a:p>
            <a:r>
              <a:rPr lang="en-IN" sz="1900" b="1" dirty="0" smtClean="0">
                <a:solidFill>
                  <a:srgbClr val="002060"/>
                </a:solidFill>
                <a:latin typeface="Times New Roman" panose="02020603050405020304" pitchFamily="18" charset="0"/>
                <a:cs typeface="Times New Roman" panose="02020603050405020304" pitchFamily="18" charset="0"/>
              </a:rPr>
              <a:t>+</a:t>
            </a:r>
            <a:r>
              <a:rPr lang="en-IN" sz="1900" b="1" u="sng" dirty="0" smtClean="0">
                <a:solidFill>
                  <a:srgbClr val="002060"/>
                </a:solidFill>
                <a:latin typeface="Times New Roman" panose="02020603050405020304" pitchFamily="18" charset="0"/>
                <a:cs typeface="Times New Roman" panose="02020603050405020304" pitchFamily="18" charset="0"/>
              </a:rPr>
              <a:t>91-9818103453</a:t>
            </a:r>
          </a:p>
          <a:p>
            <a:r>
              <a:rPr lang="en-IN" sz="1900" b="1" dirty="0" smtClean="0">
                <a:solidFill>
                  <a:schemeClr val="accent3">
                    <a:lumMod val="75000"/>
                  </a:schemeClr>
                </a:solidFill>
                <a:latin typeface="Times New Roman" panose="02020603050405020304" pitchFamily="18" charset="0"/>
                <a:cs typeface="Times New Roman" panose="02020603050405020304" pitchFamily="18" charset="0"/>
              </a:rPr>
              <a:t>Queries:</a:t>
            </a:r>
          </a:p>
          <a:p>
            <a:r>
              <a:rPr lang="en-IN" sz="1900" b="1" u="sng" dirty="0" smtClean="0">
                <a:solidFill>
                  <a:srgbClr val="002060"/>
                </a:solidFill>
                <a:latin typeface="Times New Roman" panose="02020603050405020304" pitchFamily="18" charset="0"/>
                <a:cs typeface="Times New Roman" panose="02020603050405020304" pitchFamily="18" charset="0"/>
              </a:rPr>
              <a:t>acmglbajaj@gmail.com</a:t>
            </a:r>
          </a:p>
        </p:txBody>
      </p:sp>
      <p:sp>
        <p:nvSpPr>
          <p:cNvPr id="7" name="TextBox 6"/>
          <p:cNvSpPr txBox="1"/>
          <p:nvPr/>
        </p:nvSpPr>
        <p:spPr>
          <a:xfrm>
            <a:off x="5567537" y="952996"/>
            <a:ext cx="2460846" cy="461665"/>
          </a:xfrm>
          <a:prstGeom prst="rect">
            <a:avLst/>
          </a:prstGeom>
          <a:noFill/>
        </p:spPr>
        <p:txBody>
          <a:bodyPr wrap="square" rtlCol="0">
            <a:spAutoFit/>
          </a:bodyPr>
          <a:lstStyle/>
          <a:p>
            <a:pPr algn="ctr"/>
            <a:r>
              <a:rPr lang="en-IN" sz="2400" b="1" dirty="0" smtClean="0">
                <a:latin typeface="Times New Roman" panose="02020603050405020304" pitchFamily="18" charset="0"/>
                <a:cs typeface="Times New Roman" panose="02020603050405020304" pitchFamily="18" charset="0"/>
              </a:rPr>
              <a:t>Venue partner</a:t>
            </a:r>
            <a:endParaRPr lang="en-IN" sz="24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5453420" y="4453081"/>
            <a:ext cx="2857520" cy="461665"/>
          </a:xfrm>
          <a:prstGeom prst="rect">
            <a:avLst/>
          </a:prstGeom>
          <a:noFill/>
        </p:spPr>
        <p:txBody>
          <a:bodyPr wrap="square" rtlCol="0">
            <a:spAutoFit/>
          </a:bodyPr>
          <a:lstStyle/>
          <a:p>
            <a:r>
              <a:rPr lang="en-IN" sz="2400" b="1" dirty="0" smtClean="0">
                <a:latin typeface="Times New Roman" panose="02020603050405020304" pitchFamily="18" charset="0"/>
                <a:cs typeface="Times New Roman" panose="02020603050405020304" pitchFamily="18" charset="0"/>
              </a:rPr>
              <a:t>Organizing partner</a:t>
            </a:r>
            <a:endParaRPr lang="en-IN" sz="2400" b="1" dirty="0">
              <a:latin typeface="Times New Roman" panose="02020603050405020304" pitchFamily="18" charset="0"/>
              <a:cs typeface="Times New Roman" panose="02020603050405020304" pitchFamily="18" charset="0"/>
            </a:endParaRPr>
          </a:p>
        </p:txBody>
      </p:sp>
      <p:pic>
        <p:nvPicPr>
          <p:cNvPr id="9" name="Picture 8" descr="Image result for acm student chapter logo"/>
          <p:cNvPicPr/>
          <p:nvPr/>
        </p:nvPicPr>
        <p:blipFill>
          <a:blip r:embed="rId2" cstate="print"/>
          <a:srcRect/>
          <a:stretch>
            <a:fillRect/>
          </a:stretch>
        </p:blipFill>
        <p:spPr bwMode="auto">
          <a:xfrm>
            <a:off x="5127752" y="5013176"/>
            <a:ext cx="3340416" cy="1357322"/>
          </a:xfrm>
          <a:prstGeom prst="rect">
            <a:avLst/>
          </a:prstGeom>
          <a:noFill/>
          <a:ln w="9525">
            <a:noFill/>
            <a:miter lim="800000"/>
            <a:headEnd/>
            <a:tailEnd/>
          </a:ln>
        </p:spPr>
      </p:pic>
      <p:pic>
        <p:nvPicPr>
          <p:cNvPr id="3074" name="Picture 2" descr="Image result for gl bajaj itm logo"/>
          <p:cNvPicPr>
            <a:picLocks noChangeAspect="1" noChangeArrowheads="1"/>
          </p:cNvPicPr>
          <p:nvPr/>
        </p:nvPicPr>
        <p:blipFill>
          <a:blip r:embed="rId3" cstate="print"/>
          <a:srcRect/>
          <a:stretch>
            <a:fillRect/>
          </a:stretch>
        </p:blipFill>
        <p:spPr bwMode="auto">
          <a:xfrm>
            <a:off x="5735978" y="1371696"/>
            <a:ext cx="2292405" cy="2292405"/>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4057</TotalTime>
  <Words>652</Words>
  <Application>Microsoft Office PowerPoint</Application>
  <PresentationFormat>On-screen Show (4:3)</PresentationFormat>
  <Paragraphs>127</Paragraphs>
  <Slides>7</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vt:i4>
      </vt:variant>
    </vt:vector>
  </HeadingPairs>
  <TitlesOfParts>
    <vt:vector size="18" baseType="lpstr">
      <vt:lpstr>Algerian</vt:lpstr>
      <vt:lpstr>Arial</vt:lpstr>
      <vt:lpstr>Arial Rounded MT Bold</vt:lpstr>
      <vt:lpstr>Bitstream Vera Sans Mono</vt:lpstr>
      <vt:lpstr>Calibri</vt:lpstr>
      <vt:lpstr>Cooper Black</vt:lpstr>
      <vt:lpstr>HGSHeiseiKakugothictaiW5</vt:lpstr>
      <vt:lpstr>Times New Roman</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Shivam</dc:creator>
  <cp:lastModifiedBy>Shailesh Kumar</cp:lastModifiedBy>
  <cp:revision>28</cp:revision>
  <dcterms:created xsi:type="dcterms:W3CDTF">2018-03-29T10:47:16Z</dcterms:created>
  <dcterms:modified xsi:type="dcterms:W3CDTF">2018-04-03T16:39:16Z</dcterms:modified>
</cp:coreProperties>
</file>